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97" r:id="rId5"/>
    <p:sldId id="259" r:id="rId6"/>
    <p:sldId id="260" r:id="rId7"/>
    <p:sldId id="261" r:id="rId8"/>
    <p:sldId id="262" r:id="rId9"/>
    <p:sldId id="263" r:id="rId10"/>
    <p:sldId id="264" r:id="rId11"/>
    <p:sldId id="265" r:id="rId12"/>
    <p:sldId id="298" r:id="rId13"/>
    <p:sldId id="266"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93" r:id="rId33"/>
    <p:sldId id="294" r:id="rId34"/>
    <p:sldId id="295" r:id="rId35"/>
    <p:sldId id="289" r:id="rId36"/>
    <p:sldId id="290" r:id="rId37"/>
    <p:sldId id="291" r:id="rId38"/>
    <p:sldId id="292" r:id="rId39"/>
    <p:sldId id="296"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48547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55480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44887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69245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59804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77516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4686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2867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01738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2671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2516C-8408-8843-A197-C4BCA9C028EB}" type="datetimeFigureOut">
              <a:rPr lang="en-US" smtClean="0">
                <a:solidFill>
                  <a:prstClr val="white">
                    <a:tint val="75000"/>
                  </a:prstClr>
                </a:solidFill>
              </a:rPr>
              <a:pPr/>
              <a:t>9/19/2024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7583E45B-A983-E143-BD44-A6BDC7DECCBC}"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9333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F612516C-8408-8843-A197-C4BCA9C028EB}" type="datetimeFigureOut">
              <a:rPr lang="en-US" smtClean="0">
                <a:solidFill>
                  <a:prstClr val="white">
                    <a:tint val="75000"/>
                  </a:prstClr>
                </a:solidFill>
              </a:rPr>
              <a:pPr defTabSz="457200"/>
              <a:t>9/19/2024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583E45B-A983-E143-BD44-A6BDC7DECCBC}" type="slidenum">
              <a:rPr lang="en-US" smtClean="0">
                <a:solidFill>
                  <a:prstClr val="white">
                    <a:tint val="75000"/>
                  </a:prstClr>
                </a:solidFill>
              </a:rPr>
              <a:pPr defTabSz="457200"/>
              <a:t>‹#›</a:t>
            </a:fld>
            <a:endParaRPr lang="en-US">
              <a:solidFill>
                <a:prstClr val="white">
                  <a:tint val="75000"/>
                </a:prstClr>
              </a:solidFill>
            </a:endParaRPr>
          </a:p>
        </p:txBody>
      </p:sp>
    </p:spTree>
    <p:extLst>
      <p:ext uri="{BB962C8B-B14F-4D97-AF65-F5344CB8AC3E}">
        <p14:creationId xmlns:p14="http://schemas.microsoft.com/office/powerpoint/2010/main" val="313793705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6</a:t>
            </a:r>
            <a:endParaRPr lang="ru-RU" dirty="0"/>
          </a:p>
        </p:txBody>
      </p:sp>
      <p:sp>
        <p:nvSpPr>
          <p:cNvPr id="3" name="Подзаголовок 2"/>
          <p:cNvSpPr>
            <a:spLocks noGrp="1"/>
          </p:cNvSpPr>
          <p:nvPr>
            <p:ph type="subTitle" idx="1"/>
          </p:nvPr>
        </p:nvSpPr>
        <p:spPr/>
        <p:txBody>
          <a:bodyPr/>
          <a:lstStyle/>
          <a:p>
            <a:r>
              <a:rPr lang="en-US" dirty="0"/>
              <a:t>How to read?</a:t>
            </a:r>
          </a:p>
          <a:p>
            <a:r>
              <a:rPr lang="en-US" dirty="0"/>
              <a:t>Reading the secondary sources</a:t>
            </a:r>
            <a:endParaRPr lang="ru-RU" dirty="0"/>
          </a:p>
        </p:txBody>
      </p:sp>
    </p:spTree>
    <p:extLst>
      <p:ext uri="{BB962C8B-B14F-4D97-AF65-F5344CB8AC3E}">
        <p14:creationId xmlns:p14="http://schemas.microsoft.com/office/powerpoint/2010/main" val="316697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a:bodyPr>
          <a:lstStyle/>
          <a:p>
            <a:pPr marL="0" indent="0">
              <a:buNone/>
            </a:pPr>
            <a:r>
              <a:rPr lang="en-US" sz="2800" b="1" dirty="0">
                <a:latin typeface="Times New Roman" pitchFamily="18" charset="0"/>
                <a:cs typeface="Times New Roman" pitchFamily="18" charset="0"/>
              </a:rPr>
              <a:t>rely on a distinction between fact and interpretation</a:t>
            </a:r>
          </a:p>
          <a:p>
            <a:pPr marL="0" indent="0">
              <a:buNone/>
            </a:pPr>
            <a:r>
              <a:rPr lang="en-US" sz="2800" dirty="0">
                <a:latin typeface="Times New Roman" pitchFamily="18" charset="0"/>
                <a:cs typeface="Times New Roman" pitchFamily="18" charset="0"/>
              </a:rPr>
              <a:t>If a history book is reasonably clearly laid out, you ought to be able to read and evaluate it in a couple of hours or so. Try it--test yourself! Give yourself, say, 45 minutes to look over a history book, after which you will write a page describing the main points of the book. This won't work with a textbook, which is too big and compressed and will probably have to be read more slowly--but you could do it with each chapter of a textbook.</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905917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b="1" dirty="0">
                <a:latin typeface="Times New Roman" pitchFamily="18" charset="0"/>
                <a:cs typeface="Times New Roman" pitchFamily="18" charset="0"/>
              </a:rPr>
              <a:t>rely on a distinction between fact and interpretation</a:t>
            </a:r>
          </a:p>
          <a:p>
            <a:pPr marL="0" indent="0">
              <a:buNone/>
            </a:pPr>
            <a:endParaRPr lang="en-US" b="1"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Having figured out what the author is saying, how do you critically appraise the work? Unfortunately, some students find this difficult because they think such an appraisal requires that one be an authority in the field with which the book deals. Obviously, if you are an authority it makes the job of evaluation easier.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55194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rely on a distinction between fact and interpretation</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But, equally so, to be an authority on every book you read is rarely the case for anyone; even a world authority on a given subject reads books in fields in which he or she is relatively uninformed. Yet he must try, if he is to be a thoughtful person, to come to some conclusions as to the value of the book. Likewise, you may not be an authority comparable to the authors you read, but you can exercise your critical faculties on the interpretations they advance.</a:t>
            </a:r>
          </a:p>
          <a:p>
            <a:endParaRPr lang="ru-RU" dirty="0"/>
          </a:p>
        </p:txBody>
      </p:sp>
    </p:spTree>
    <p:extLst>
      <p:ext uri="{BB962C8B-B14F-4D97-AF65-F5344CB8AC3E}">
        <p14:creationId xmlns:p14="http://schemas.microsoft.com/office/powerpoint/2010/main" val="2721777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lstStyle/>
          <a:p>
            <a:pPr marL="0" indent="0">
              <a:buNone/>
            </a:pPr>
            <a:r>
              <a:rPr lang="en-US" dirty="0"/>
              <a:t>You can do this not by attempting to </a:t>
            </a:r>
            <a:r>
              <a:rPr lang="en-US" b="1" dirty="0"/>
              <a:t>impugn</a:t>
            </a:r>
            <a:r>
              <a:rPr lang="en-US" dirty="0"/>
              <a:t> –</a:t>
            </a:r>
            <a:r>
              <a:rPr lang="ru-RU" dirty="0"/>
              <a:t>оспаривать или ставить под сомнение </a:t>
            </a:r>
            <a:r>
              <a:rPr lang="en-US" dirty="0"/>
              <a:t>or </a:t>
            </a:r>
            <a:r>
              <a:rPr lang="en-US" b="1" dirty="0"/>
              <a:t>dispute</a:t>
            </a:r>
            <a:r>
              <a:rPr lang="ru-RU" b="1" dirty="0"/>
              <a:t>- оспаривать</a:t>
            </a:r>
            <a:r>
              <a:rPr lang="en-US" dirty="0"/>
              <a:t> the evidence--that generally requires considerable expertise in the field--but by trying to see whether the </a:t>
            </a:r>
            <a:r>
              <a:rPr lang="en-US" b="1" dirty="0"/>
              <a:t>evidence</a:t>
            </a:r>
            <a:r>
              <a:rPr lang="en-US" dirty="0"/>
              <a:t> </a:t>
            </a:r>
            <a:r>
              <a:rPr lang="ru-RU" dirty="0"/>
              <a:t>–данные, доказательства</a:t>
            </a:r>
            <a:r>
              <a:rPr lang="en-US" dirty="0"/>
              <a:t>actually supports the conclusions the author draws, or whether it </a:t>
            </a:r>
            <a:r>
              <a:rPr lang="en-US" b="1" dirty="0"/>
              <a:t>adds up</a:t>
            </a:r>
            <a:r>
              <a:rPr lang="ru-RU" b="1" dirty="0"/>
              <a:t>-подытоживает</a:t>
            </a:r>
            <a:r>
              <a:rPr lang="en-US" b="1" dirty="0"/>
              <a:t> </a:t>
            </a:r>
            <a:r>
              <a:rPr lang="en-US" dirty="0"/>
              <a:t>to what she </a:t>
            </a:r>
            <a:r>
              <a:rPr lang="en-US" b="1" dirty="0"/>
              <a:t>asserts</a:t>
            </a:r>
            <a:r>
              <a:rPr lang="ru-RU" b="1" dirty="0"/>
              <a:t>утверждает, заявляет</a:t>
            </a:r>
            <a:r>
              <a:rPr lang="en-US" dirty="0"/>
              <a:t> it does. </a:t>
            </a:r>
            <a:endParaRPr lang="ru-RU" dirty="0"/>
          </a:p>
        </p:txBody>
      </p:sp>
    </p:spTree>
    <p:extLst>
      <p:ext uri="{BB962C8B-B14F-4D97-AF65-F5344CB8AC3E}">
        <p14:creationId xmlns:p14="http://schemas.microsoft.com/office/powerpoint/2010/main" val="4061067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a:bodyPr>
          <a:lstStyle/>
          <a:p>
            <a:pPr marL="0" indent="0">
              <a:buNone/>
            </a:pPr>
            <a:r>
              <a:rPr lang="en-US" dirty="0"/>
              <a:t>As you read, questions should rise in your mind: </a:t>
            </a:r>
          </a:p>
          <a:p>
            <a:r>
              <a:rPr lang="en-US" dirty="0"/>
              <a:t>Are the author's examples representative or only exceptions? </a:t>
            </a:r>
          </a:p>
          <a:p>
            <a:r>
              <a:rPr lang="en-US" dirty="0"/>
              <a:t>Does she offer sufficient examples to illustrate the case thoroughly, and to suggest that many more examples could have been introduced had space permitted? </a:t>
            </a:r>
          </a:p>
        </p:txBody>
      </p:sp>
    </p:spTree>
    <p:extLst>
      <p:ext uri="{BB962C8B-B14F-4D97-AF65-F5344CB8AC3E}">
        <p14:creationId xmlns:p14="http://schemas.microsoft.com/office/powerpoint/2010/main" val="2254699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lnSpcReduction="10000"/>
          </a:bodyPr>
          <a:lstStyle/>
          <a:p>
            <a:r>
              <a:rPr lang="en-US" dirty="0"/>
              <a:t>Does the view agree with views you have read about elsewhere or with what you know from personal experience? </a:t>
            </a:r>
          </a:p>
          <a:p>
            <a:r>
              <a:rPr lang="en-US" dirty="0"/>
              <a:t>Does the author interpret a bit of evidence in one way, but you can see that it might logically be interpreted equally well in another fashion? Does she explicitly acknowledge arguments contrary to her own, and convincingly explain why they are inadequate?</a:t>
            </a:r>
          </a:p>
          <a:p>
            <a:endParaRPr lang="en-US" dirty="0"/>
          </a:p>
          <a:p>
            <a:endParaRPr lang="ru-RU" dirty="0"/>
          </a:p>
        </p:txBody>
      </p:sp>
    </p:spTree>
    <p:extLst>
      <p:ext uri="{BB962C8B-B14F-4D97-AF65-F5344CB8AC3E}">
        <p14:creationId xmlns:p14="http://schemas.microsoft.com/office/powerpoint/2010/main" val="1943472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a:bodyPr>
          <a:lstStyle/>
          <a:p>
            <a:pPr marL="0" indent="0">
              <a:buNone/>
            </a:pPr>
            <a:r>
              <a:rPr lang="en-US" sz="2800" b="1" dirty="0">
                <a:latin typeface="Times New Roman" pitchFamily="18" charset="0"/>
                <a:cs typeface="Times New Roman" pitchFamily="18" charset="0"/>
              </a:rPr>
              <a:t>Such questions as the above rely on a distinction between fact and interpretation. </a:t>
            </a:r>
            <a:r>
              <a:rPr lang="en-US" sz="2800" dirty="0">
                <a:latin typeface="Times New Roman" pitchFamily="18" charset="0"/>
                <a:cs typeface="Times New Roman" pitchFamily="18" charset="0"/>
              </a:rPr>
              <a:t>Actually, this distinction is rather difficult </a:t>
            </a:r>
            <a:r>
              <a:rPr lang="en-US" sz="2800" b="1" dirty="0">
                <a:latin typeface="Times New Roman" pitchFamily="18" charset="0"/>
                <a:cs typeface="Times New Roman" pitchFamily="18" charset="0"/>
              </a:rPr>
              <a:t>to</a:t>
            </a:r>
            <a:r>
              <a:rPr lang="ru-RU" sz="2800" b="1" dirty="0">
                <a:latin typeface="Times New Roman" pitchFamily="18" charset="0"/>
                <a:cs typeface="Times New Roman" pitchFamily="18" charset="0"/>
              </a:rPr>
              <a:t> </a:t>
            </a:r>
            <a:r>
              <a:rPr lang="en-US" sz="2800" b="1" dirty="0">
                <a:latin typeface="Times New Roman" pitchFamily="18" charset="0"/>
                <a:cs typeface="Times New Roman" pitchFamily="18" charset="0"/>
              </a:rPr>
              <a:t>delineate </a:t>
            </a:r>
            <a:r>
              <a:rPr lang="ru-RU" sz="2800" b="1" dirty="0">
                <a:latin typeface="Times New Roman" pitchFamily="18" charset="0"/>
                <a:cs typeface="Times New Roman" pitchFamily="18" charset="0"/>
              </a:rPr>
              <a:t>–очерчивать, изображать, обрисовывать.</a:t>
            </a:r>
            <a:r>
              <a:rPr lang="en-US" sz="2800" dirty="0">
                <a:latin typeface="Times New Roman" pitchFamily="18" charset="0"/>
                <a:cs typeface="Times New Roman" pitchFamily="18" charset="0"/>
              </a:rPr>
              <a:t>The more you read and think about history, the more you will recognize that the line between fact and interpretation is not at all clear. This is so partly because large numbers of so-called "facts" are actually generalizations or interpretations, but have attained the status of "facts" because they are so well established that no one argues about them.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670108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400" dirty="0">
                <a:latin typeface="Times New Roman" pitchFamily="18" charset="0"/>
                <a:cs typeface="Times New Roman" pitchFamily="18" charset="0"/>
              </a:rPr>
              <a:t>Some Suggestions on Critically Evaluating Your Reading in History</a:t>
            </a:r>
            <a:br>
              <a:rPr lang="ru-RU" sz="2400" dirty="0">
                <a:latin typeface="Times New Roman" pitchFamily="18" charset="0"/>
                <a:cs typeface="Times New Roman" pitchFamily="18" charset="0"/>
              </a:rPr>
            </a:br>
            <a:r>
              <a:rPr lang="en-US" sz="2400" dirty="0">
                <a:latin typeface="Times New Roman" pitchFamily="18" charset="0"/>
                <a:cs typeface="Times New Roman" pitchFamily="18" charset="0"/>
              </a:rPr>
              <a:t>the fact and interpretation</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62500" lnSpcReduction="20000"/>
          </a:bodyPr>
          <a:lstStyle/>
          <a:p>
            <a:pPr marL="0" indent="0">
              <a:buNone/>
            </a:pPr>
            <a:r>
              <a:rPr lang="en-US" sz="4000" dirty="0">
                <a:latin typeface="Times New Roman" pitchFamily="18" charset="0"/>
                <a:cs typeface="Times New Roman" pitchFamily="18" charset="0"/>
              </a:rPr>
              <a:t>For example, it is a fact, in this sense, that in the sixteenth century </a:t>
            </a:r>
            <a:r>
              <a:rPr lang="en-US" sz="4000" b="1" dirty="0">
                <a:latin typeface="Times New Roman" pitchFamily="18" charset="0"/>
                <a:cs typeface="Times New Roman" pitchFamily="18" charset="0"/>
              </a:rPr>
              <a:t>the influx-</a:t>
            </a:r>
            <a:r>
              <a:rPr lang="ru-RU" sz="4000" b="1" dirty="0">
                <a:latin typeface="Times New Roman" pitchFamily="18" charset="0"/>
                <a:cs typeface="Times New Roman" pitchFamily="18" charset="0"/>
              </a:rPr>
              <a:t>приток</a:t>
            </a:r>
            <a:r>
              <a:rPr lang="en-US" sz="4000" b="1" dirty="0">
                <a:latin typeface="Times New Roman" pitchFamily="18" charset="0"/>
                <a:cs typeface="Times New Roman" pitchFamily="18" charset="0"/>
              </a:rPr>
              <a:t> </a:t>
            </a:r>
            <a:r>
              <a:rPr lang="en-US" sz="4000" dirty="0">
                <a:latin typeface="Times New Roman" pitchFamily="18" charset="0"/>
                <a:cs typeface="Times New Roman" pitchFamily="18" charset="0"/>
              </a:rPr>
              <a:t>of gold from America into western Europe caused a marked rise in prices. Obviously this is not a fact of the same order as the statement, "Abraham Lincoln was born February 12, 1809," but both have more in common with each other than with the statement, "There is some reason to believe that the Negro suffered less than any other class in the South from slavery." The latter assertion is clearly an interpretation--a conclusion drawn by the author from his study of the history of the pre-Civil War South. It may be true, it may be</a:t>
            </a:r>
            <a:r>
              <a:rPr lang="en-US" sz="4000" b="1" dirty="0">
                <a:latin typeface="Times New Roman" pitchFamily="18" charset="0"/>
                <a:cs typeface="Times New Roman" pitchFamily="18" charset="0"/>
              </a:rPr>
              <a:t> exaggerated</a:t>
            </a:r>
            <a:r>
              <a:rPr lang="ru-RU" sz="4000" b="1" dirty="0">
                <a:latin typeface="Times New Roman" pitchFamily="18" charset="0"/>
                <a:cs typeface="Times New Roman" pitchFamily="18" charset="0"/>
              </a:rPr>
              <a:t>-преувеличенный</a:t>
            </a:r>
            <a:r>
              <a:rPr lang="en-US" sz="4000" dirty="0">
                <a:latin typeface="Times New Roman" pitchFamily="18" charset="0"/>
                <a:cs typeface="Times New Roman" pitchFamily="18" charset="0"/>
              </a:rPr>
              <a:t>, it may be wrong; but immediately upon reading it we recognize that this is not something everyone accepts</a:t>
            </a:r>
            <a:r>
              <a:rPr lang="en-US" dirty="0"/>
              <a:t>.</a:t>
            </a:r>
            <a:endParaRPr lang="ru-RU" dirty="0"/>
          </a:p>
        </p:txBody>
      </p:sp>
    </p:spTree>
    <p:extLst>
      <p:ext uri="{BB962C8B-B14F-4D97-AF65-F5344CB8AC3E}">
        <p14:creationId xmlns:p14="http://schemas.microsoft.com/office/powerpoint/2010/main" val="264640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20000"/>
          </a:bodyPr>
          <a:lstStyle/>
          <a:p>
            <a:pPr marL="0" indent="0" algn="just">
              <a:buNone/>
            </a:pPr>
            <a:r>
              <a:rPr lang="en-US" dirty="0">
                <a:latin typeface="Times New Roman" pitchFamily="18" charset="0"/>
                <a:cs typeface="Times New Roman" pitchFamily="18" charset="0"/>
              </a:rPr>
              <a:t>Another problem with </a:t>
            </a:r>
            <a:r>
              <a:rPr lang="en-US" b="1" dirty="0">
                <a:latin typeface="Times New Roman" pitchFamily="18" charset="0"/>
                <a:cs typeface="Times New Roman" pitchFamily="18" charset="0"/>
              </a:rPr>
              <a:t>the fact-interpretation distinction</a:t>
            </a:r>
            <a:r>
              <a:rPr lang="en-US" dirty="0">
                <a:latin typeface="Times New Roman" pitchFamily="18" charset="0"/>
                <a:cs typeface="Times New Roman" pitchFamily="18" charset="0"/>
              </a:rPr>
              <a:t> is that </a:t>
            </a:r>
            <a:r>
              <a:rPr lang="en-US" b="1" dirty="0">
                <a:latin typeface="Times New Roman" pitchFamily="18" charset="0"/>
                <a:cs typeface="Times New Roman" pitchFamily="18" charset="0"/>
              </a:rPr>
              <a:t>historians, like all social observers, select their facts</a:t>
            </a:r>
            <a:r>
              <a:rPr lang="en-US" dirty="0">
                <a:latin typeface="Times New Roman" pitchFamily="18" charset="0"/>
                <a:cs typeface="Times New Roman" pitchFamily="18" charset="0"/>
              </a:rPr>
              <a:t>. That is, they choose from an infinite number of data about everything that ever happened in the past. But their choice of facts is shaped by the questions they ask. The facts are not simply lying there, waiting for the observer to come along and put them in the "correct" pattern. The facts are selected depending on the author's questions and methodological approach. We might even say that without interpretation, there can be no facts</a:t>
            </a:r>
            <a:r>
              <a:rPr lang="en-US" dirty="0"/>
              <a:t>. </a:t>
            </a:r>
            <a:endParaRPr lang="ru-RU" dirty="0"/>
          </a:p>
        </p:txBody>
      </p:sp>
    </p:spTree>
    <p:extLst>
      <p:ext uri="{BB962C8B-B14F-4D97-AF65-F5344CB8AC3E}">
        <p14:creationId xmlns:p14="http://schemas.microsoft.com/office/powerpoint/2010/main" val="3826817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b="1" dirty="0">
                <a:latin typeface="Times New Roman" pitchFamily="18" charset="0"/>
                <a:cs typeface="Times New Roman" pitchFamily="18" charset="0"/>
              </a:rPr>
              <a:t>Critical reading </a:t>
            </a:r>
            <a:r>
              <a:rPr lang="en-US" dirty="0">
                <a:latin typeface="Times New Roman" pitchFamily="18" charset="0"/>
                <a:cs typeface="Times New Roman" pitchFamily="18" charset="0"/>
              </a:rPr>
              <a:t>does not necessarily mean disagreement with the author's thesis or evidence. But if you agree, you should know why you agree. Similarly, you should be able to explain why you disagree and to think of evidence supporting your opinion. It is important to be specific in either case. Only by giving specific reasons why you agree or disagree with a point made by the author can you make clear what your own standards of judgment are.</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626187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lstStyle/>
          <a:p>
            <a:r>
              <a:rPr lang="en-US" dirty="0"/>
              <a:t>Distinguish between primary sources and secondary sources</a:t>
            </a:r>
            <a:endParaRPr lang="ru-RU" dirty="0"/>
          </a:p>
          <a:p>
            <a:r>
              <a:rPr lang="en-US" dirty="0"/>
              <a:t>Some Suggestions on Critically Evaluating Your Reading in History:</a:t>
            </a:r>
          </a:p>
          <a:p>
            <a:pPr marL="0" indent="0">
              <a:buNone/>
            </a:pPr>
            <a:r>
              <a:rPr lang="en-US" dirty="0"/>
              <a:t>the distinction between theme and thesis</a:t>
            </a:r>
          </a:p>
          <a:p>
            <a:pPr marL="0" indent="0">
              <a:buNone/>
            </a:pPr>
            <a:r>
              <a:rPr lang="en-US" dirty="0"/>
              <a:t>a distinction between fact and interpretation</a:t>
            </a:r>
          </a:p>
          <a:p>
            <a:pPr marL="0" indent="0">
              <a:buNone/>
            </a:pPr>
            <a:r>
              <a:rPr lang="en-US" dirty="0"/>
              <a:t>Critical </a:t>
            </a:r>
            <a:r>
              <a:rPr lang="en-US"/>
              <a:t>reading principles</a:t>
            </a:r>
            <a:endParaRPr lang="en-US" dirty="0"/>
          </a:p>
          <a:p>
            <a:pPr marL="0" indent="0">
              <a:buNone/>
            </a:pPr>
            <a:endParaRPr lang="ru-RU" dirty="0"/>
          </a:p>
        </p:txBody>
      </p:sp>
    </p:spTree>
    <p:extLst>
      <p:ext uri="{BB962C8B-B14F-4D97-AF65-F5344CB8AC3E}">
        <p14:creationId xmlns:p14="http://schemas.microsoft.com/office/powerpoint/2010/main" val="3341000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latin typeface="Times New Roman" pitchFamily="18" charset="0"/>
                <a:cs typeface="Times New Roman" pitchFamily="18" charset="0"/>
              </a:rPr>
              <a:t>Bearing in mind that these questions often will not work, you might find the following helpful some of the time:</a:t>
            </a:r>
            <a:br>
              <a:rPr lang="en-US" sz="2800" dirty="0">
                <a:latin typeface="Times New Roman" pitchFamily="18" charset="0"/>
                <a:cs typeface="Times New Roman" pitchFamily="18" charset="0"/>
              </a:rPr>
            </a:br>
            <a:endParaRPr lang="ru-RU" sz="2800" dirty="0"/>
          </a:p>
        </p:txBody>
      </p:sp>
      <p:sp>
        <p:nvSpPr>
          <p:cNvPr id="3" name="Объект 2"/>
          <p:cNvSpPr>
            <a:spLocks noGrp="1"/>
          </p:cNvSpPr>
          <p:nvPr>
            <p:ph idx="1"/>
          </p:nvPr>
        </p:nvSpPr>
        <p:spPr/>
        <p:txBody>
          <a:bodyPr>
            <a:normAutofit lnSpcReduction="10000"/>
          </a:bodyPr>
          <a:lstStyle/>
          <a:p>
            <a:pPr marL="0" indent="0">
              <a:buNone/>
            </a:pPr>
            <a:r>
              <a:rPr lang="en-US" dirty="0">
                <a:latin typeface="Times New Roman" pitchFamily="18" charset="0"/>
                <a:cs typeface="Times New Roman" pitchFamily="18" charset="0"/>
              </a:rPr>
              <a:t>1. What seem to be the author's assumptions and values? (Sometimes these are not directly stated.) What kind of academic training or other experience did the author have? What kinds of evidence does the author feel comfortable using? Whom does he appear to be addressing? Why does he think the topic is significant? Does he seem to subscribe to some ideological system such as Marxism (but don't let it prejudice you against the writer)?</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47985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400" dirty="0">
                <a:latin typeface="Times New Roman" pitchFamily="18" charset="0"/>
                <a:cs typeface="Times New Roman" pitchFamily="18" charset="0"/>
              </a:rPr>
              <a:t>Bearing in mind that these questions often will not work, you might find the following helpful some of the time:</a:t>
            </a:r>
            <a:br>
              <a:rPr lang="en-US"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pPr marL="0" indent="0">
              <a:buNone/>
            </a:pPr>
            <a:r>
              <a:rPr lang="en-US" dirty="0"/>
              <a:t>2. How does the work relate to other books you've read? How does it relate to your personal experience?</a:t>
            </a:r>
          </a:p>
          <a:p>
            <a:pPr marL="0" indent="0">
              <a:buNone/>
            </a:pPr>
            <a:r>
              <a:rPr lang="en-US" dirty="0"/>
              <a:t>3. If the author is correct, so what? Does the work suggest further questions or problems to be examined? Does it change our view of the past or of the present?</a:t>
            </a:r>
          </a:p>
          <a:p>
            <a:pPr marL="0" indent="0">
              <a:buNone/>
            </a:pPr>
            <a:endParaRPr lang="ru-RU" dirty="0"/>
          </a:p>
        </p:txBody>
      </p:sp>
    </p:spTree>
    <p:extLst>
      <p:ext uri="{BB962C8B-B14F-4D97-AF65-F5344CB8AC3E}">
        <p14:creationId xmlns:p14="http://schemas.microsoft.com/office/powerpoint/2010/main" val="2284447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Historians</a:t>
            </a:r>
            <a:r>
              <a:rPr lang="ru-RU" dirty="0"/>
              <a:t> </a:t>
            </a:r>
            <a:r>
              <a:rPr lang="en-US" dirty="0"/>
              <a:t>debate issues of interpretation</a:t>
            </a: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If each good work of history has a thesis that the author is trying to elaborate and defend, that implies that historical writing is a kind of ongoing debate about the past. Historians occasionally bring to light new evidence--new facts--but for the most part, they debate issues of interpretation. No serious historian doubts that the Holocaust occurred, for example, but they are still debating many questions about the Holocaust. </a:t>
            </a:r>
            <a:endParaRPr lang="ru-RU" dirty="0"/>
          </a:p>
        </p:txBody>
      </p:sp>
    </p:spTree>
    <p:extLst>
      <p:ext uri="{BB962C8B-B14F-4D97-AF65-F5344CB8AC3E}">
        <p14:creationId xmlns:p14="http://schemas.microsoft.com/office/powerpoint/2010/main" val="1406218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Historians debate issues of interpretation</a:t>
            </a:r>
            <a:endParaRPr lang="ru-RU" dirty="0"/>
          </a:p>
        </p:txBody>
      </p:sp>
      <p:sp>
        <p:nvSpPr>
          <p:cNvPr id="3" name="Объект 2"/>
          <p:cNvSpPr>
            <a:spLocks noGrp="1"/>
          </p:cNvSpPr>
          <p:nvPr>
            <p:ph idx="1"/>
          </p:nvPr>
        </p:nvSpPr>
        <p:spPr/>
        <p:txBody>
          <a:bodyPr>
            <a:noAutofit/>
          </a:bodyPr>
          <a:lstStyle/>
          <a:p>
            <a:r>
              <a:rPr lang="en-US" sz="2400" dirty="0">
                <a:latin typeface="Times New Roman" pitchFamily="18" charset="0"/>
                <a:cs typeface="Times New Roman" pitchFamily="18" charset="0"/>
              </a:rPr>
              <a:t>Was the event a logical outcome of deeply-rooted </a:t>
            </a:r>
            <a:r>
              <a:rPr lang="en-US" sz="2400" dirty="0" err="1">
                <a:latin typeface="Times New Roman" pitchFamily="18" charset="0"/>
                <a:cs typeface="Times New Roman" pitchFamily="18" charset="0"/>
              </a:rPr>
              <a:t>antisemitic</a:t>
            </a:r>
            <a:r>
              <a:rPr lang="en-US" sz="2400" dirty="0">
                <a:latin typeface="Times New Roman" pitchFamily="18" charset="0"/>
                <a:cs typeface="Times New Roman" pitchFamily="18" charset="0"/>
              </a:rPr>
              <a:t> attitudes in German (and European) culture or was it an </a:t>
            </a:r>
            <a:r>
              <a:rPr lang="en-US" sz="2400" b="1" dirty="0">
                <a:latin typeface="Times New Roman" pitchFamily="18" charset="0"/>
                <a:cs typeface="Times New Roman" pitchFamily="18" charset="0"/>
              </a:rPr>
              <a:t>aberration</a:t>
            </a:r>
            <a:r>
              <a:rPr lang="ru-RU" sz="2400" b="1" dirty="0">
                <a:latin typeface="Times New Roman" pitchFamily="18" charset="0"/>
                <a:cs typeface="Times New Roman" pitchFamily="18" charset="0"/>
              </a:rPr>
              <a:t> заблуждение</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Did most Germans know about and support the Holocaust? </a:t>
            </a:r>
            <a:endParaRPr lang="ru-RU"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Was it a unique event or should we view it as one among many attempts in world history to destroy </a:t>
            </a:r>
            <a:r>
              <a:rPr lang="en-US" sz="2400" b="1" dirty="0">
                <a:latin typeface="Times New Roman" pitchFamily="18" charset="0"/>
                <a:cs typeface="Times New Roman" pitchFamily="18" charset="0"/>
              </a:rPr>
              <a:t>entire</a:t>
            </a:r>
            <a:r>
              <a:rPr lang="ru-RU" sz="2400" b="1" dirty="0">
                <a:latin typeface="Times New Roman" pitchFamily="18" charset="0"/>
                <a:cs typeface="Times New Roman" pitchFamily="18" charset="0"/>
              </a:rPr>
              <a:t>-целый</a:t>
            </a:r>
            <a:r>
              <a:rPr lang="en-US" sz="2400" dirty="0">
                <a:latin typeface="Times New Roman" pitchFamily="18" charset="0"/>
                <a:cs typeface="Times New Roman" pitchFamily="18" charset="0"/>
              </a:rPr>
              <a:t> peoples? </a:t>
            </a:r>
            <a:endParaRPr lang="ru-RU"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What have been the effects of the event on postwar European politics and culture? </a:t>
            </a:r>
            <a:endParaRPr lang="ru-RU"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Discussion centers on why and how an event took place and what the consequences of the event have been. This applies not only to the Holocaust but to many other events of the past from the voyages of Columbus to the invention of the computer.</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9394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latin typeface="Times New Roman" pitchFamily="18" charset="0"/>
                <a:cs typeface="Times New Roman" pitchFamily="18" charset="0"/>
              </a:rPr>
              <a:t>In your reading, then, you should not expect that historians will always agree, and you should not write a paper by trying to add up everything they say about a subject and assuming that the sum equals "the truth." Instead, </a:t>
            </a:r>
            <a:r>
              <a:rPr lang="en-US" b="1" dirty="0">
                <a:latin typeface="Times New Roman" pitchFamily="18" charset="0"/>
                <a:cs typeface="Times New Roman" pitchFamily="18" charset="0"/>
              </a:rPr>
              <a:t>look for areas of disagreement, issues that people seem to be discussing and debating and on which two or more interpretive ideas seem to have taken shape</a:t>
            </a:r>
            <a:r>
              <a:rPr lang="en-US" dirty="0">
                <a:latin typeface="Times New Roman" pitchFamily="18" charset="0"/>
                <a:cs typeface="Times New Roman" pitchFamily="18" charset="0"/>
              </a:rPr>
              <a:t>. Those unsettled areas are the ones your professor is likely to want to discuss in you paper. They are the ones where you yourself can most readily make a contribution as a writer of history.</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54215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b="1" dirty="0">
                <a:latin typeface="Times New Roman" pitchFamily="18" charset="0"/>
                <a:cs typeface="Times New Roman" pitchFamily="18" charset="0"/>
              </a:rPr>
              <a:t>How to Read a Secondary Source: practical guide</a:t>
            </a:r>
            <a:br>
              <a:rPr lang="en-US" sz="3200" b="1" dirty="0">
                <a:latin typeface="Times New Roman" pitchFamily="18" charset="0"/>
                <a:cs typeface="Times New Roman" pitchFamily="18" charset="0"/>
              </a:rPr>
            </a:br>
            <a:r>
              <a:rPr lang="en-US" sz="3200" b="1" dirty="0">
                <a:latin typeface="Times New Roman" pitchFamily="18" charset="0"/>
                <a:cs typeface="Times New Roman" pitchFamily="18" charset="0"/>
              </a:rPr>
              <a:t>it is a skill!!</a:t>
            </a:r>
            <a:endParaRPr lang="ru-RU" sz="3200" b="1" dirty="0"/>
          </a:p>
        </p:txBody>
      </p:sp>
      <p:sp>
        <p:nvSpPr>
          <p:cNvPr id="3" name="Объект 2"/>
          <p:cNvSpPr>
            <a:spLocks noGrp="1"/>
          </p:cNvSpPr>
          <p:nvPr>
            <p:ph idx="1"/>
          </p:nvPr>
        </p:nvSpPr>
        <p:spPr/>
        <p:txBody>
          <a:bodyPr>
            <a:normAutofit fontScale="92500" lnSpcReduction="20000"/>
          </a:bodyPr>
          <a:lstStyle/>
          <a:p>
            <a:pPr marL="0" indent="0">
              <a:buNone/>
            </a:pPr>
            <a:r>
              <a:rPr lang="en-US" dirty="0">
                <a:latin typeface="Times New Roman" pitchFamily="18" charset="0"/>
                <a:cs typeface="Times New Roman" pitchFamily="18" charset="0"/>
              </a:rPr>
              <a:t>Reading secondary historical sources is a skill which may be </a:t>
            </a:r>
            <a:r>
              <a:rPr lang="en-US" b="1" dirty="0">
                <a:latin typeface="Times New Roman" pitchFamily="18" charset="0"/>
                <a:cs typeface="Times New Roman" pitchFamily="18" charset="0"/>
              </a:rPr>
              <a:t>acquired</a:t>
            </a:r>
            <a:r>
              <a:rPr lang="ru-RU" b="1" dirty="0">
                <a:latin typeface="Times New Roman" pitchFamily="18" charset="0"/>
                <a:cs typeface="Times New Roman" pitchFamily="18" charset="0"/>
              </a:rPr>
              <a:t> - приобретен</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and must be practiced. Reading academic material well is an active process that can be far removed from the kind of pleasure reading most of us are used to. Sure, history may sometimes be dry, but you'll find success reading even the most difficult material if you can master these skills. The key here is taking the time and energy to engage the material -- to think through it and to connect it to other material you have covered.</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5164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How to Read a Book</a:t>
            </a:r>
            <a:br>
              <a:rPr lang="en-US" b="1" dirty="0"/>
            </a:br>
            <a:endParaRPr lang="ru-RU" b="1" dirty="0"/>
          </a:p>
        </p:txBody>
      </p:sp>
      <p:sp>
        <p:nvSpPr>
          <p:cNvPr id="3" name="Объект 2"/>
          <p:cNvSpPr>
            <a:spLocks noGrp="1"/>
          </p:cNvSpPr>
          <p:nvPr>
            <p:ph idx="1"/>
          </p:nvPr>
        </p:nvSpPr>
        <p:spPr/>
        <p:txBody>
          <a:bodyPr>
            <a:normAutofit fontScale="77500" lnSpcReduction="20000"/>
          </a:bodyPr>
          <a:lstStyle/>
          <a:p>
            <a:r>
              <a:rPr lang="en-US" dirty="0"/>
              <a:t>Read the title. Define every word in the title; look up any unknown words. Think about what the title promises for the book.</a:t>
            </a:r>
          </a:p>
          <a:p>
            <a:r>
              <a:rPr lang="en-US" dirty="0"/>
              <a:t>Look at the table of contents. This is your "menu" for the book. What can you tell about its contents and structure from the TOC?</a:t>
            </a:r>
          </a:p>
          <a:p>
            <a:r>
              <a:rPr lang="en-US" dirty="0"/>
              <a:t>Read the book from the outside in. Read the foreword and introduction (if an article, read the first paragraph or two). Read the conclusion or epilogue if there is one (if an article, read the last one or two paragraphs). After all this, ask yourself what the author's thesis might be. How has the argument been structured? This will be a key to your understanding of the rest of the argument.</a:t>
            </a:r>
          </a:p>
          <a:p>
            <a:endParaRPr lang="ru-RU" dirty="0"/>
          </a:p>
        </p:txBody>
      </p:sp>
    </p:spTree>
    <p:extLst>
      <p:ext uri="{BB962C8B-B14F-4D97-AF65-F5344CB8AC3E}">
        <p14:creationId xmlns:p14="http://schemas.microsoft.com/office/powerpoint/2010/main" val="11074064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to Read a Book</a:t>
            </a:r>
            <a:br>
              <a:rPr lang="en-US" dirty="0"/>
            </a:br>
            <a:endParaRPr lang="ru-RU" dirty="0"/>
          </a:p>
        </p:txBody>
      </p:sp>
      <p:sp>
        <p:nvSpPr>
          <p:cNvPr id="3" name="Объект 2"/>
          <p:cNvSpPr>
            <a:spLocks noGrp="1"/>
          </p:cNvSpPr>
          <p:nvPr>
            <p:ph idx="1"/>
          </p:nvPr>
        </p:nvSpPr>
        <p:spPr/>
        <p:txBody>
          <a:bodyPr/>
          <a:lstStyle/>
          <a:p>
            <a:r>
              <a:rPr lang="en-US" dirty="0"/>
              <a:t>Read chapters from the </a:t>
            </a:r>
            <a:r>
              <a:rPr lang="en-US" b="1" dirty="0"/>
              <a:t>outside in </a:t>
            </a:r>
            <a:r>
              <a:rPr lang="ru-RU" b="1" dirty="0"/>
              <a:t>с внешней стороны</a:t>
            </a:r>
            <a:r>
              <a:rPr lang="en-US" dirty="0"/>
              <a:t>. Quickly read the first and last paragraph of each chapter. After doing this and taking the step outlined above, you should have a good idea of the book's major themes and arguments.</a:t>
            </a:r>
          </a:p>
          <a:p>
            <a:r>
              <a:rPr lang="en-US" dirty="0"/>
              <a:t>You are now finally ready to read </a:t>
            </a:r>
            <a:r>
              <a:rPr lang="en-US" b="1" dirty="0"/>
              <a:t>in earnest</a:t>
            </a:r>
            <a:r>
              <a:rPr lang="ru-RU" b="1" dirty="0"/>
              <a:t>-всерьез, серьезно, усердно</a:t>
            </a:r>
            <a:r>
              <a:rPr lang="en-US" dirty="0"/>
              <a:t>.</a:t>
            </a:r>
          </a:p>
          <a:p>
            <a:endParaRPr lang="ru-RU" dirty="0"/>
          </a:p>
        </p:txBody>
      </p:sp>
    </p:spTree>
    <p:extLst>
      <p:ext uri="{BB962C8B-B14F-4D97-AF65-F5344CB8AC3E}">
        <p14:creationId xmlns:p14="http://schemas.microsoft.com/office/powerpoint/2010/main" val="2407740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to Read a Book</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latin typeface="Times New Roman" pitchFamily="18" charset="0"/>
                <a:cs typeface="Times New Roman" pitchFamily="18" charset="0"/>
              </a:rPr>
              <a:t>Don't read a history book as if you were reading a novel for light pleasure reading. Read through the chapters actively, taking </a:t>
            </a:r>
            <a:r>
              <a:rPr lang="en-US" b="1" dirty="0">
                <a:latin typeface="Times New Roman" pitchFamily="18" charset="0"/>
                <a:cs typeface="Times New Roman" pitchFamily="18" charset="0"/>
              </a:rPr>
              <a:t>cues</a:t>
            </a:r>
            <a:r>
              <a:rPr lang="ru-RU" b="1" dirty="0">
                <a:latin typeface="Times New Roman" pitchFamily="18" charset="0"/>
                <a:cs typeface="Times New Roman" pitchFamily="18" charset="0"/>
              </a:rPr>
              <a:t> реплика, сигнал, намек</a:t>
            </a:r>
            <a:r>
              <a:rPr lang="en-US" dirty="0">
                <a:latin typeface="Times New Roman" pitchFamily="18" charset="0"/>
                <a:cs typeface="Times New Roman" pitchFamily="18" charset="0"/>
              </a:rPr>
              <a:t> as to which paragraphs are most important from their topic sentences. (Good topic sentences tell you what the paragraph is about.) Not every sentence and paragraph is as important as every other. It is up to you to judge, based on what you know so far about the book's themes and arguments. If you can, underline (don't highlight), passages that seem to be especially relevant – </a:t>
            </a:r>
            <a:r>
              <a:rPr lang="ru-RU" dirty="0">
                <a:latin typeface="Times New Roman" pitchFamily="18" charset="0"/>
                <a:cs typeface="Times New Roman" pitchFamily="18" charset="0"/>
              </a:rPr>
              <a:t>относящийся к делу</a:t>
            </a:r>
            <a:r>
              <a:rPr lang="en-US" dirty="0">
                <a:latin typeface="Times New Roman" pitchFamily="18" charset="0"/>
                <a:cs typeface="Times New Roman" pitchFamily="18" charset="0"/>
              </a:rPr>
              <a:t>. Feel free to make notes in the margins.</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05347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3200" dirty="0">
                <a:solidFill>
                  <a:prstClr val="black"/>
                </a:solidFill>
                <a:latin typeface="Times New Roman" pitchFamily="18" charset="0"/>
                <a:ea typeface="+mn-ea"/>
                <a:cs typeface="Times New Roman" pitchFamily="18" charset="0"/>
              </a:rPr>
              <a:t>Record your thoughts about the reading rather than simply the details and contents of the text.</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latin typeface="Times New Roman" pitchFamily="18" charset="0"/>
                <a:cs typeface="Times New Roman" pitchFamily="18" charset="0"/>
              </a:rPr>
              <a:t>Take notes. Record your thoughts about the reading rather than simply the details and contents of the text. </a:t>
            </a:r>
            <a:endParaRPr lang="ru-RU" dirty="0">
              <a:latin typeface="Times New Roman" pitchFamily="18" charset="0"/>
              <a:cs typeface="Times New Roman" pitchFamily="18" charset="0"/>
            </a:endParaRPr>
          </a:p>
          <a:p>
            <a:r>
              <a:rPr lang="en-US" dirty="0">
                <a:latin typeface="Times New Roman" pitchFamily="18" charset="0"/>
                <a:cs typeface="Times New Roman" pitchFamily="18" charset="0"/>
              </a:rPr>
              <a:t>What surprised you? </a:t>
            </a:r>
            <a:endParaRPr lang="ru-RU" dirty="0">
              <a:latin typeface="Times New Roman" pitchFamily="18" charset="0"/>
              <a:cs typeface="Times New Roman" pitchFamily="18" charset="0"/>
            </a:endParaRPr>
          </a:p>
          <a:p>
            <a:r>
              <a:rPr lang="en-US" dirty="0">
                <a:latin typeface="Times New Roman" pitchFamily="18" charset="0"/>
                <a:cs typeface="Times New Roman" pitchFamily="18" charset="0"/>
              </a:rPr>
              <a:t>What seemed particularly insightful-</a:t>
            </a:r>
            <a:r>
              <a:rPr lang="ru-RU" dirty="0">
                <a:latin typeface="Times New Roman" pitchFamily="18" charset="0"/>
                <a:cs typeface="Times New Roman" pitchFamily="18" charset="0"/>
              </a:rPr>
              <a:t>проницательный</a:t>
            </a:r>
            <a:r>
              <a:rPr lang="en-US" dirty="0">
                <a:latin typeface="Times New Roman" pitchFamily="18" charset="0"/>
                <a:cs typeface="Times New Roman" pitchFamily="18" charset="0"/>
              </a:rPr>
              <a:t>? What seems suspect</a:t>
            </a:r>
            <a:r>
              <a:rPr lang="ru-RU" dirty="0">
                <a:latin typeface="Times New Roman" pitchFamily="18" charset="0"/>
                <a:cs typeface="Times New Roman" pitchFamily="18" charset="0"/>
              </a:rPr>
              <a:t>-сомнительный</a:t>
            </a:r>
            <a:r>
              <a:rPr lang="en-US" dirty="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en-US" dirty="0">
                <a:latin typeface="Times New Roman" pitchFamily="18" charset="0"/>
                <a:cs typeface="Times New Roman" pitchFamily="18" charset="0"/>
              </a:rPr>
              <a:t>What reinforces or counters points made in other readings? </a:t>
            </a:r>
            <a:endParaRPr lang="ru-RU"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This kind of note taking will keep your reading active, and actually will help you remember the contents of the text.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17064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85000" lnSpcReduction="20000"/>
          </a:bodyPr>
          <a:lstStyle/>
          <a:p>
            <a:pPr marL="0" indent="0" algn="just">
              <a:buNone/>
            </a:pPr>
            <a:r>
              <a:rPr lang="en-US" b="1" dirty="0">
                <a:latin typeface="Times New Roman" pitchFamily="18" charset="0"/>
                <a:cs typeface="Times New Roman" pitchFamily="18" charset="0"/>
              </a:rPr>
              <a:t>distinguish between primary sources and secondary sources</a:t>
            </a:r>
          </a:p>
          <a:p>
            <a:pPr marL="0" indent="0" algn="just">
              <a:buNone/>
            </a:pPr>
            <a:r>
              <a:rPr lang="en-US" dirty="0">
                <a:latin typeface="Times New Roman" pitchFamily="18" charset="0"/>
                <a:cs typeface="Times New Roman" pitchFamily="18" charset="0"/>
              </a:rPr>
              <a:t>Historians commonly distinguish between primary sources and secondary sources.</a:t>
            </a:r>
          </a:p>
          <a:p>
            <a:pPr marL="0" indent="0" algn="just">
              <a:buNone/>
            </a:pP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A primary source </a:t>
            </a:r>
            <a:r>
              <a:rPr lang="en-US" dirty="0">
                <a:latin typeface="Times New Roman" pitchFamily="18" charset="0"/>
                <a:cs typeface="Times New Roman" pitchFamily="18" charset="0"/>
              </a:rPr>
              <a:t>is a source created </a:t>
            </a:r>
            <a:r>
              <a:rPr lang="en-US" b="1" dirty="0">
                <a:latin typeface="Times New Roman" pitchFamily="18" charset="0"/>
                <a:cs typeface="Times New Roman" pitchFamily="18" charset="0"/>
              </a:rPr>
              <a:t>at the time of the event you are interested in-</a:t>
            </a:r>
            <a:r>
              <a:rPr lang="en-US" dirty="0">
                <a:latin typeface="Times New Roman" pitchFamily="18" charset="0"/>
                <a:cs typeface="Times New Roman" pitchFamily="18" charset="0"/>
              </a:rPr>
              <a:t>-an eyewitness account, a newspaper editorial, a set of letters, a manuscript census return, a photograph, even a physical artifact such as the ruins of a house. </a:t>
            </a:r>
          </a:p>
          <a:p>
            <a:pPr marL="0" indent="0" algn="just">
              <a:buNone/>
            </a:pPr>
            <a:r>
              <a:rPr lang="en-US" b="1" dirty="0">
                <a:latin typeface="Times New Roman" pitchFamily="18" charset="0"/>
                <a:cs typeface="Times New Roman" pitchFamily="18" charset="0"/>
              </a:rPr>
              <a:t>A secondary source </a:t>
            </a:r>
            <a:r>
              <a:rPr lang="en-US" dirty="0">
                <a:latin typeface="Times New Roman" pitchFamily="18" charset="0"/>
                <a:cs typeface="Times New Roman" pitchFamily="18" charset="0"/>
              </a:rPr>
              <a:t>is an account or </a:t>
            </a:r>
            <a:r>
              <a:rPr lang="en-US" b="1" dirty="0">
                <a:latin typeface="Times New Roman" pitchFamily="18" charset="0"/>
                <a:cs typeface="Times New Roman" pitchFamily="18" charset="0"/>
              </a:rPr>
              <a:t>interpretation of the event </a:t>
            </a:r>
            <a:r>
              <a:rPr lang="en-US" dirty="0">
                <a:latin typeface="Times New Roman" pitchFamily="18" charset="0"/>
                <a:cs typeface="Times New Roman" pitchFamily="18" charset="0"/>
              </a:rPr>
              <a:t>which is based, in turn, on primary sources. Thus a work of history is a secondary source.</a:t>
            </a:r>
          </a:p>
          <a:p>
            <a:endParaRPr lang="ru-RU" dirty="0"/>
          </a:p>
        </p:txBody>
      </p:sp>
    </p:spTree>
    <p:extLst>
      <p:ext uri="{BB962C8B-B14F-4D97-AF65-F5344CB8AC3E}">
        <p14:creationId xmlns:p14="http://schemas.microsoft.com/office/powerpoint/2010/main" val="1924758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latin typeface="Times New Roman" pitchFamily="18" charset="0"/>
                <a:cs typeface="Times New Roman" pitchFamily="18" charset="0"/>
              </a:rPr>
              <a:t>A technique for reading a book which complements the steps above is to answer a series of questions about your reading.</a:t>
            </a:r>
            <a:br>
              <a:rPr lang="en-US"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a:xfrm>
            <a:off x="539552" y="1628800"/>
            <a:ext cx="8229600" cy="4525963"/>
          </a:xfrm>
        </p:spPr>
        <p:txBody>
          <a:bodyPr>
            <a:normAutofit fontScale="77500" lnSpcReduction="20000"/>
          </a:bodyPr>
          <a:lstStyle/>
          <a:p>
            <a:pPr marL="0" indent="0">
              <a:buNone/>
            </a:pPr>
            <a:r>
              <a:rPr lang="en-US" b="1" dirty="0">
                <a:latin typeface="Times New Roman" pitchFamily="18" charset="0"/>
                <a:cs typeface="Times New Roman" pitchFamily="18" charset="0"/>
              </a:rPr>
              <a:t>Structure:</a:t>
            </a:r>
          </a:p>
          <a:p>
            <a:pPr marL="0" indent="0">
              <a:buNone/>
            </a:pPr>
            <a:r>
              <a:rPr lang="en-US" dirty="0">
                <a:latin typeface="Times New Roman" pitchFamily="18" charset="0"/>
                <a:cs typeface="Times New Roman" pitchFamily="18" charset="0"/>
              </a:rPr>
              <a:t>How has the author structured her work?</a:t>
            </a:r>
          </a:p>
          <a:p>
            <a:pPr marL="0" indent="0">
              <a:buNone/>
            </a:pPr>
            <a:r>
              <a:rPr lang="en-US" dirty="0">
                <a:latin typeface="Times New Roman" pitchFamily="18" charset="0"/>
                <a:cs typeface="Times New Roman" pitchFamily="18" charset="0"/>
              </a:rPr>
              <a:t>How would you briefly outline it?</a:t>
            </a:r>
          </a:p>
          <a:p>
            <a:pPr marL="0" indent="0">
              <a:buNone/>
            </a:pPr>
            <a:r>
              <a:rPr lang="en-US" dirty="0">
                <a:latin typeface="Times New Roman" pitchFamily="18" charset="0"/>
                <a:cs typeface="Times New Roman" pitchFamily="18" charset="0"/>
              </a:rPr>
              <a:t>Why might she have employed this structure?</a:t>
            </a:r>
          </a:p>
          <a:p>
            <a:pPr marL="0" indent="0">
              <a:buNone/>
            </a:pPr>
            <a:r>
              <a:rPr lang="en-US" dirty="0">
                <a:latin typeface="Times New Roman" pitchFamily="18" charset="0"/>
                <a:cs typeface="Times New Roman" pitchFamily="18" charset="0"/>
              </a:rPr>
              <a:t>What historical argument does the structure employ?</a:t>
            </a:r>
          </a:p>
          <a:p>
            <a:pPr marL="0" indent="0">
              <a:buNone/>
            </a:pPr>
            <a:r>
              <a:rPr lang="en-US" dirty="0">
                <a:latin typeface="Times New Roman" pitchFamily="18" charset="0"/>
                <a:cs typeface="Times New Roman" pitchFamily="18" charset="0"/>
              </a:rPr>
              <a:t>After identifying the thesis, ask yourself in what ways the structure of the work enhances </a:t>
            </a:r>
            <a:r>
              <a:rPr lang="ru-RU" dirty="0">
                <a:latin typeface="Times New Roman" pitchFamily="18" charset="0"/>
                <a:cs typeface="Times New Roman" pitchFamily="18" charset="0"/>
              </a:rPr>
              <a:t> усиливается </a:t>
            </a:r>
            <a:r>
              <a:rPr lang="en-US" dirty="0">
                <a:latin typeface="Times New Roman" pitchFamily="18" charset="0"/>
                <a:cs typeface="Times New Roman" pitchFamily="18" charset="0"/>
              </a:rPr>
              <a:t>or detracts </a:t>
            </a:r>
            <a:r>
              <a:rPr lang="ru-RU" dirty="0">
                <a:latin typeface="Times New Roman" pitchFamily="18" charset="0"/>
                <a:cs typeface="Times New Roman" pitchFamily="18" charset="0"/>
              </a:rPr>
              <a:t>понижается</a:t>
            </a:r>
            <a:r>
              <a:rPr lang="en-US" dirty="0">
                <a:latin typeface="Times New Roman" pitchFamily="18" charset="0"/>
                <a:cs typeface="Times New Roman" pitchFamily="18" charset="0"/>
              </a:rPr>
              <a:t>from the thesis.</a:t>
            </a:r>
          </a:p>
          <a:p>
            <a:pPr marL="0" indent="0">
              <a:buNone/>
            </a:pPr>
            <a:r>
              <a:rPr lang="en-US" dirty="0">
                <a:latin typeface="Times New Roman" pitchFamily="18" charset="0"/>
                <a:cs typeface="Times New Roman" pitchFamily="18" charset="0"/>
              </a:rPr>
              <a:t>How does the author </a:t>
            </a:r>
            <a:r>
              <a:rPr lang="en-US" b="1" dirty="0">
                <a:latin typeface="Times New Roman" pitchFamily="18" charset="0"/>
                <a:cs typeface="Times New Roman" pitchFamily="18" charset="0"/>
              </a:rPr>
              <a:t>set about </a:t>
            </a:r>
            <a:r>
              <a:rPr lang="ru-RU" b="1" dirty="0">
                <a:latin typeface="Times New Roman" pitchFamily="18" charset="0"/>
                <a:cs typeface="Times New Roman" pitchFamily="18" charset="0"/>
              </a:rPr>
              <a:t>приступает </a:t>
            </a:r>
            <a:r>
              <a:rPr lang="en-US" dirty="0">
                <a:latin typeface="Times New Roman" pitchFamily="18" charset="0"/>
                <a:cs typeface="Times New Roman" pitchFamily="18" charset="0"/>
              </a:rPr>
              <a:t>to make her or his </a:t>
            </a:r>
            <a:r>
              <a:rPr lang="en-US" b="1" dirty="0">
                <a:latin typeface="Times New Roman" pitchFamily="18" charset="0"/>
                <a:cs typeface="Times New Roman" pitchFamily="18" charset="0"/>
              </a:rPr>
              <a:t>case</a:t>
            </a:r>
            <a:r>
              <a:rPr lang="ru-RU" b="1" dirty="0">
                <a:latin typeface="Times New Roman" pitchFamily="18" charset="0"/>
                <a:cs typeface="Times New Roman" pitchFamily="18" charset="0"/>
              </a:rPr>
              <a:t>-доводы</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What about the structure of the work makes it </a:t>
            </a:r>
            <a:r>
              <a:rPr lang="en-US" b="1" dirty="0">
                <a:latin typeface="Times New Roman" pitchFamily="18" charset="0"/>
                <a:cs typeface="Times New Roman" pitchFamily="18" charset="0"/>
              </a:rPr>
              <a:t>convincing</a:t>
            </a:r>
            <a:r>
              <a:rPr lang="ru-RU" b="1" dirty="0">
                <a:latin typeface="Times New Roman" pitchFamily="18" charset="0"/>
                <a:cs typeface="Times New Roman" pitchFamily="18" charset="0"/>
              </a:rPr>
              <a:t>-убедительный</a:t>
            </a:r>
            <a:r>
              <a:rPr lang="en-US" b="1"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741379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latin typeface="Times New Roman" pitchFamily="18" charset="0"/>
                <a:cs typeface="Times New Roman" pitchFamily="18" charset="0"/>
              </a:rPr>
              <a:t>A technique for reading a book which complements the steps above is to answer a series of questions about your reading.</a:t>
            </a:r>
            <a:br>
              <a:rPr lang="en-US"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7500" lnSpcReduction="20000"/>
          </a:bodyPr>
          <a:lstStyle/>
          <a:p>
            <a:pPr marL="0" indent="0">
              <a:buNone/>
            </a:pPr>
            <a:r>
              <a:rPr lang="en-US" b="1" dirty="0"/>
              <a:t>Thesis:</a:t>
            </a:r>
          </a:p>
          <a:p>
            <a:r>
              <a:rPr lang="en-US" dirty="0"/>
              <a:t>A thesis is the controlling argument of a work of history.</a:t>
            </a:r>
          </a:p>
          <a:p>
            <a:r>
              <a:rPr lang="en-US" dirty="0"/>
              <a:t>Often, the most difficult task when reading a secondary source is to identify the author's thesis. In a well-written essay, the thesis is usually clearly stated near the beginning of the piece. In a long article or book, the thesis is usually diffuse. There may in fact be more than one. As you read, constantly ask yourself, "how could I sum up what this author is saying in one or two sentences?" This is a difficult task; even if you never feel you have succeeded, simply constantly trying to answer this question will advance your understanding of the work.</a:t>
            </a:r>
          </a:p>
          <a:p>
            <a:endParaRPr lang="ru-RU" dirty="0"/>
          </a:p>
        </p:txBody>
      </p:sp>
    </p:spTree>
    <p:extLst>
      <p:ext uri="{BB962C8B-B14F-4D97-AF65-F5344CB8AC3E}">
        <p14:creationId xmlns:p14="http://schemas.microsoft.com/office/powerpoint/2010/main" val="4192706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en-US" sz="2400" dirty="0">
                <a:latin typeface="Times New Roman" pitchFamily="18" charset="0"/>
                <a:cs typeface="Times New Roman" pitchFamily="18" charset="0"/>
              </a:rPr>
              <a:t>Natalie Koch (2010): The monumental and the miniature: imagining ‘modernity’ in Astana, Social &amp;</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Cultural Geography, 11:8, 769-787</a:t>
            </a: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Autofit/>
          </a:bodyPr>
          <a:lstStyle/>
          <a:p>
            <a:pPr marL="0" indent="0" algn="just">
              <a:buNone/>
            </a:pPr>
            <a:r>
              <a:rPr lang="en-US" sz="1600" dirty="0">
                <a:latin typeface="Times New Roman" pitchFamily="18" charset="0"/>
                <a:cs typeface="Times New Roman" pitchFamily="18" charset="0"/>
              </a:rPr>
              <a:t>This article examines the elite nation-building project in post-independence Kazakhstan</a:t>
            </a:r>
          </a:p>
          <a:p>
            <a:pPr marL="0" indent="0" algn="just">
              <a:buNone/>
            </a:pPr>
            <a:r>
              <a:rPr lang="en-US" sz="1600" dirty="0">
                <a:latin typeface="Times New Roman" pitchFamily="18" charset="0"/>
                <a:cs typeface="Times New Roman" pitchFamily="18" charset="0"/>
              </a:rPr>
              <a:t>through an analysis of monumental architecture and miniature models in Astana. It</a:t>
            </a:r>
          </a:p>
          <a:p>
            <a:pPr marL="0" indent="0" algn="just">
              <a:buNone/>
            </a:pPr>
            <a:r>
              <a:rPr lang="en-US" sz="1600" dirty="0">
                <a:latin typeface="Times New Roman" pitchFamily="18" charset="0"/>
                <a:cs typeface="Times New Roman" pitchFamily="18" charset="0"/>
              </a:rPr>
              <a:t>considers the role of the country’s new capital as a modernist project, in which elite</a:t>
            </a:r>
          </a:p>
          <a:p>
            <a:pPr marL="0" indent="0" algn="just">
              <a:buNone/>
            </a:pPr>
            <a:r>
              <a:rPr lang="en-US" sz="1600" dirty="0">
                <a:latin typeface="Times New Roman" pitchFamily="18" charset="0"/>
                <a:cs typeface="Times New Roman" pitchFamily="18" charset="0"/>
              </a:rPr>
              <a:t>geopolitical imaginaries are multiply inscribed in the cityscape. Drawing on</a:t>
            </a:r>
          </a:p>
          <a:p>
            <a:pPr marL="0" indent="0" algn="just">
              <a:buNone/>
            </a:pPr>
            <a:r>
              <a:rPr lang="en-US" sz="1600" dirty="0">
                <a:latin typeface="Times New Roman" pitchFamily="18" charset="0"/>
                <a:cs typeface="Times New Roman" pitchFamily="18" charset="0"/>
              </a:rPr>
              <a:t>interdisciplinary literatures on modernity and authoritarian regime legitimation, the</a:t>
            </a:r>
          </a:p>
          <a:p>
            <a:pPr marL="0" indent="0" algn="just">
              <a:buNone/>
            </a:pPr>
            <a:r>
              <a:rPr lang="en-US" sz="1600" dirty="0">
                <a:latin typeface="Times New Roman" pitchFamily="18" charset="0"/>
                <a:cs typeface="Times New Roman" pitchFamily="18" charset="0"/>
              </a:rPr>
              <a:t>article considers modernity as a discursive trope employed in legitimating the </a:t>
            </a:r>
            <a:r>
              <a:rPr lang="en-US" sz="1600" dirty="0" err="1">
                <a:latin typeface="Times New Roman" pitchFamily="18" charset="0"/>
                <a:cs typeface="Times New Roman" pitchFamily="18" charset="0"/>
              </a:rPr>
              <a:t>Nazarbayev</a:t>
            </a:r>
            <a:endParaRPr lang="en-US" sz="1600" dirty="0">
              <a:latin typeface="Times New Roman" pitchFamily="18" charset="0"/>
              <a:cs typeface="Times New Roman" pitchFamily="18" charset="0"/>
            </a:endParaRPr>
          </a:p>
          <a:p>
            <a:pPr marL="0" indent="0" algn="just">
              <a:buNone/>
            </a:pPr>
            <a:r>
              <a:rPr lang="en-US" sz="1600" dirty="0">
                <a:latin typeface="Times New Roman" pitchFamily="18" charset="0"/>
                <a:cs typeface="Times New Roman" pitchFamily="18" charset="0"/>
              </a:rPr>
              <a:t>government, and one that has various material manifestations in the urban landscape of</a:t>
            </a:r>
          </a:p>
          <a:p>
            <a:pPr marL="0" indent="0" algn="just">
              <a:buNone/>
            </a:pPr>
            <a:r>
              <a:rPr lang="en-US" sz="1600" dirty="0">
                <a:latin typeface="Times New Roman" pitchFamily="18" charset="0"/>
                <a:cs typeface="Times New Roman" pitchFamily="18" charset="0"/>
              </a:rPr>
              <a:t>Astana. The research is based on fieldwork in Kazakhstan in Summer 2009, and examines</a:t>
            </a:r>
          </a:p>
          <a:p>
            <a:pPr marL="0" indent="0" algn="just">
              <a:buNone/>
            </a:pPr>
            <a:r>
              <a:rPr lang="en-US" sz="1600" dirty="0">
                <a:latin typeface="Times New Roman" pitchFamily="18" charset="0"/>
                <a:cs typeface="Times New Roman" pitchFamily="18" charset="0"/>
              </a:rPr>
              <a:t>architecture, monuments, and the 2009 Astana Day celebrations. Through a focus on the</a:t>
            </a:r>
          </a:p>
          <a:p>
            <a:pPr marL="0" indent="0" algn="just">
              <a:buNone/>
            </a:pPr>
            <a:r>
              <a:rPr lang="en-US" sz="1600" dirty="0">
                <a:latin typeface="Times New Roman" pitchFamily="18" charset="0"/>
                <a:cs typeface="Times New Roman" pitchFamily="18" charset="0"/>
              </a:rPr>
              <a:t>monumental and the miniature, it highlights their similar roles in transforming symbols of</a:t>
            </a:r>
          </a:p>
          <a:p>
            <a:pPr marL="0" indent="0" algn="just">
              <a:buNone/>
            </a:pPr>
            <a:r>
              <a:rPr lang="en-US" sz="1600" dirty="0">
                <a:latin typeface="Times New Roman" pitchFamily="18" charset="0"/>
                <a:cs typeface="Times New Roman" pitchFamily="18" charset="0"/>
              </a:rPr>
              <a:t>Kazakhstani independence and identity into objects of reverie outside the field of political</a:t>
            </a:r>
          </a:p>
          <a:p>
            <a:pPr marL="0" indent="0" algn="just">
              <a:buNone/>
            </a:pPr>
            <a:r>
              <a:rPr lang="en-US" sz="1600" dirty="0">
                <a:latin typeface="Times New Roman" pitchFamily="18" charset="0"/>
                <a:cs typeface="Times New Roman" pitchFamily="18" charset="0"/>
              </a:rPr>
              <a:t>contestation.</a:t>
            </a:r>
          </a:p>
        </p:txBody>
      </p:sp>
    </p:spTree>
    <p:extLst>
      <p:ext uri="{BB962C8B-B14F-4D97-AF65-F5344CB8AC3E}">
        <p14:creationId xmlns:p14="http://schemas.microsoft.com/office/powerpoint/2010/main" val="3180776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400" dirty="0">
                <a:solidFill>
                  <a:prstClr val="black"/>
                </a:solidFill>
                <a:latin typeface="Times New Roman" pitchFamily="18" charset="0"/>
                <a:cs typeface="Times New Roman" pitchFamily="18" charset="0"/>
              </a:rPr>
              <a:t>Natalie Koch (2010): The monumental and the miniature: imagining ‘modernity’ in Astana, Social &amp;</a:t>
            </a:r>
            <a:br>
              <a:rPr lang="en-US" sz="2400" dirty="0">
                <a:solidFill>
                  <a:prstClr val="black"/>
                </a:solidFill>
                <a:latin typeface="Times New Roman" pitchFamily="18" charset="0"/>
                <a:cs typeface="Times New Roman" pitchFamily="18" charset="0"/>
              </a:rPr>
            </a:br>
            <a:r>
              <a:rPr lang="en-US" sz="2400" dirty="0">
                <a:solidFill>
                  <a:prstClr val="black"/>
                </a:solidFill>
                <a:latin typeface="Times New Roman" pitchFamily="18" charset="0"/>
                <a:cs typeface="Times New Roman" pitchFamily="18" charset="0"/>
              </a:rPr>
              <a:t>Cultural Geography, 11:8, 769-787</a:t>
            </a:r>
            <a:endParaRPr lang="ru-RU" dirty="0"/>
          </a:p>
        </p:txBody>
      </p:sp>
      <p:sp>
        <p:nvSpPr>
          <p:cNvPr id="3" name="Объект 2"/>
          <p:cNvSpPr>
            <a:spLocks noGrp="1"/>
          </p:cNvSpPr>
          <p:nvPr>
            <p:ph idx="1"/>
          </p:nvPr>
        </p:nvSpPr>
        <p:spPr/>
        <p:txBody>
          <a:bodyPr/>
          <a:lstStyle/>
          <a:p>
            <a:pPr marL="0" indent="0">
              <a:buNone/>
            </a:pPr>
            <a:r>
              <a:rPr lang="en-US" dirty="0"/>
              <a:t>Key words: </a:t>
            </a:r>
          </a:p>
          <a:p>
            <a:pPr marL="0" indent="0">
              <a:buNone/>
            </a:pPr>
            <a:r>
              <a:rPr lang="en-US" dirty="0"/>
              <a:t>modernity, </a:t>
            </a:r>
          </a:p>
          <a:p>
            <a:pPr marL="0" indent="0">
              <a:buNone/>
            </a:pPr>
            <a:r>
              <a:rPr lang="en-US" dirty="0"/>
              <a:t>authoritarianism, </a:t>
            </a:r>
          </a:p>
          <a:p>
            <a:pPr marL="0" indent="0">
              <a:buNone/>
            </a:pPr>
            <a:r>
              <a:rPr lang="en-US" dirty="0"/>
              <a:t>monumentality, </a:t>
            </a:r>
          </a:p>
          <a:p>
            <a:pPr marL="0" indent="0">
              <a:buNone/>
            </a:pPr>
            <a:r>
              <a:rPr lang="en-US" dirty="0"/>
              <a:t>miniatures, </a:t>
            </a:r>
          </a:p>
          <a:p>
            <a:pPr marL="0" indent="0">
              <a:buNone/>
            </a:pPr>
            <a:r>
              <a:rPr lang="en-US" dirty="0"/>
              <a:t>urban landscape,</a:t>
            </a:r>
          </a:p>
          <a:p>
            <a:pPr marL="0" indent="0">
              <a:buNone/>
            </a:pPr>
            <a:r>
              <a:rPr lang="en-US" dirty="0"/>
              <a:t>Kazakhstan.</a:t>
            </a:r>
          </a:p>
          <a:p>
            <a:pPr marL="0" indent="0">
              <a:buNone/>
            </a:pPr>
            <a:endParaRPr lang="ru-RU" dirty="0"/>
          </a:p>
        </p:txBody>
      </p:sp>
    </p:spTree>
    <p:extLst>
      <p:ext uri="{BB962C8B-B14F-4D97-AF65-F5344CB8AC3E}">
        <p14:creationId xmlns:p14="http://schemas.microsoft.com/office/powerpoint/2010/main" val="9924931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62"/>
          </a:xfrm>
        </p:spPr>
        <p:txBody>
          <a:bodyPr>
            <a:normAutofit fontScale="90000"/>
          </a:bodyPr>
          <a:lstStyle/>
          <a:p>
            <a:pPr algn="l"/>
            <a:r>
              <a:rPr lang="en-US" sz="2400" dirty="0">
                <a:solidFill>
                  <a:prstClr val="black"/>
                </a:solidFill>
                <a:latin typeface="Times New Roman" pitchFamily="18" charset="0"/>
                <a:cs typeface="Times New Roman" pitchFamily="18" charset="0"/>
              </a:rPr>
              <a:t>Natalie Koch (2010): The monumental and the miniature: imagining ‘modernity’ in </a:t>
            </a:r>
            <a:br>
              <a:rPr lang="en-US" sz="2400" dirty="0">
                <a:solidFill>
                  <a:prstClr val="black"/>
                </a:solidFill>
                <a:latin typeface="Times New Roman" pitchFamily="18" charset="0"/>
                <a:cs typeface="Times New Roman" pitchFamily="18" charset="0"/>
              </a:rPr>
            </a:br>
            <a:r>
              <a:rPr lang="en-US" sz="2400" dirty="0">
                <a:solidFill>
                  <a:prstClr val="black"/>
                </a:solidFill>
                <a:latin typeface="Times New Roman" pitchFamily="18" charset="0"/>
                <a:cs typeface="Times New Roman" pitchFamily="18" charset="0"/>
              </a:rPr>
              <a:t>Astana, Social &amp;</a:t>
            </a:r>
            <a:br>
              <a:rPr lang="en-US" sz="2400" dirty="0">
                <a:solidFill>
                  <a:prstClr val="black"/>
                </a:solidFill>
                <a:latin typeface="Times New Roman" pitchFamily="18" charset="0"/>
                <a:cs typeface="Times New Roman" pitchFamily="18" charset="0"/>
              </a:rPr>
            </a:br>
            <a:r>
              <a:rPr lang="en-US" sz="2400" dirty="0">
                <a:solidFill>
                  <a:prstClr val="black"/>
                </a:solidFill>
                <a:latin typeface="Times New Roman" pitchFamily="18" charset="0"/>
                <a:cs typeface="Times New Roman" pitchFamily="18" charset="0"/>
              </a:rPr>
              <a:t>Cultural Geography, 11:8, 769-787</a:t>
            </a:r>
            <a:endParaRPr lang="ru-RU" dirty="0"/>
          </a:p>
        </p:txBody>
      </p:sp>
      <p:sp>
        <p:nvSpPr>
          <p:cNvPr id="3" name="Объект 2"/>
          <p:cNvSpPr>
            <a:spLocks noGrp="1"/>
          </p:cNvSpPr>
          <p:nvPr>
            <p:ph idx="1"/>
          </p:nvPr>
        </p:nvSpPr>
        <p:spPr/>
        <p:txBody>
          <a:bodyPr/>
          <a:lstStyle/>
          <a:p>
            <a:pPr marL="0" indent="0" algn="just">
              <a:buNone/>
            </a:pPr>
            <a:r>
              <a:rPr lang="en-US" dirty="0"/>
              <a:t>In this article, I argue</a:t>
            </a:r>
          </a:p>
          <a:p>
            <a:pPr marL="0" indent="0" algn="just">
              <a:buNone/>
            </a:pPr>
            <a:r>
              <a:rPr lang="en-US" dirty="0"/>
              <a:t>that the ‘monumental’ and the ‘miniature’</a:t>
            </a:r>
          </a:p>
          <a:p>
            <a:pPr marL="0" indent="0" algn="just">
              <a:buNone/>
            </a:pPr>
            <a:r>
              <a:rPr lang="en-US" dirty="0"/>
              <a:t>presentations of Astana are an important</a:t>
            </a:r>
          </a:p>
          <a:p>
            <a:pPr marL="0" indent="0" algn="just">
              <a:buNone/>
            </a:pPr>
            <a:r>
              <a:rPr lang="en-US" dirty="0"/>
              <a:t>element to the elite nation-building project in</a:t>
            </a:r>
          </a:p>
          <a:p>
            <a:pPr marL="0" indent="0" algn="just">
              <a:buNone/>
            </a:pPr>
            <a:r>
              <a:rPr lang="en-US" dirty="0"/>
              <a:t>Kazakhstan, in which Kazakhstani identity is</a:t>
            </a:r>
          </a:p>
          <a:p>
            <a:pPr marL="0" indent="0" algn="just">
              <a:buNone/>
            </a:pPr>
            <a:r>
              <a:rPr lang="en-US" dirty="0"/>
              <a:t>defined as forward-looking and ‘modern.’</a:t>
            </a:r>
            <a:endParaRPr lang="ru-RU" dirty="0"/>
          </a:p>
        </p:txBody>
      </p:sp>
    </p:spTree>
    <p:extLst>
      <p:ext uri="{BB962C8B-B14F-4D97-AF65-F5344CB8AC3E}">
        <p14:creationId xmlns:p14="http://schemas.microsoft.com/office/powerpoint/2010/main" val="3740749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Argument:</a:t>
            </a:r>
            <a:br>
              <a:rPr lang="en-US" b="1" dirty="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0000" lnSpcReduction="20000"/>
          </a:bodyPr>
          <a:lstStyle/>
          <a:p>
            <a:pPr marL="0" indent="0">
              <a:buNone/>
            </a:pPr>
            <a:r>
              <a:rPr lang="en-US" b="1" dirty="0">
                <a:latin typeface="Times New Roman" pitchFamily="18" charset="0"/>
                <a:cs typeface="Times New Roman" pitchFamily="18" charset="0"/>
              </a:rPr>
              <a:t>Argument:</a:t>
            </a:r>
          </a:p>
          <a:p>
            <a:pPr marL="0" indent="0">
              <a:buNone/>
            </a:pPr>
            <a:r>
              <a:rPr lang="en-US" dirty="0">
                <a:latin typeface="Times New Roman" pitchFamily="18" charset="0"/>
                <a:cs typeface="Times New Roman" pitchFamily="18" charset="0"/>
              </a:rPr>
              <a:t>A thesis is not just a statement of opinion, or a belief, or a thought. It is an argument. Because it is an argument, it is subject to evaluation and analysis.</a:t>
            </a:r>
          </a:p>
          <a:p>
            <a:pPr marL="0" indent="0">
              <a:buNone/>
            </a:pPr>
            <a:r>
              <a:rPr lang="en-US" dirty="0">
                <a:latin typeface="Times New Roman" pitchFamily="18" charset="0"/>
                <a:cs typeface="Times New Roman" pitchFamily="18" charset="0"/>
              </a:rPr>
              <a:t>Is it a good argument?</a:t>
            </a:r>
          </a:p>
          <a:p>
            <a:pPr marL="0" indent="0">
              <a:buNone/>
            </a:pPr>
            <a:r>
              <a:rPr lang="en-US" dirty="0">
                <a:latin typeface="Times New Roman" pitchFamily="18" charset="0"/>
                <a:cs typeface="Times New Roman" pitchFamily="18" charset="0"/>
              </a:rPr>
              <a:t>How is the big argument (the thesis) structured into little arguments?</a:t>
            </a:r>
          </a:p>
          <a:p>
            <a:pPr marL="0" indent="0">
              <a:buNone/>
            </a:pPr>
            <a:r>
              <a:rPr lang="en-US" dirty="0">
                <a:latin typeface="Times New Roman" pitchFamily="18" charset="0"/>
                <a:cs typeface="Times New Roman" pitchFamily="18" charset="0"/>
              </a:rPr>
              <a:t>Are these little arguments constructed well?</a:t>
            </a:r>
          </a:p>
          <a:p>
            <a:pPr marL="0" indent="0">
              <a:buNone/>
            </a:pPr>
            <a:r>
              <a:rPr lang="en-US" dirty="0">
                <a:latin typeface="Times New Roman" pitchFamily="18" charset="0"/>
                <a:cs typeface="Times New Roman" pitchFamily="18" charset="0"/>
              </a:rPr>
              <a:t>Is the reasoning valid?</a:t>
            </a:r>
          </a:p>
          <a:p>
            <a:pPr marL="0" indent="0">
              <a:buNone/>
            </a:pPr>
            <a:r>
              <a:rPr lang="en-US" dirty="0">
                <a:latin typeface="Times New Roman" pitchFamily="18" charset="0"/>
                <a:cs typeface="Times New Roman" pitchFamily="18" charset="0"/>
              </a:rPr>
              <a:t>Does the evidence support the conclusions?</a:t>
            </a:r>
          </a:p>
          <a:p>
            <a:pPr marL="0" indent="0">
              <a:buNone/>
            </a:pPr>
            <a:r>
              <a:rPr lang="en-US" dirty="0">
                <a:latin typeface="Times New Roman" pitchFamily="18" charset="0"/>
                <a:cs typeface="Times New Roman" pitchFamily="18" charset="0"/>
              </a:rPr>
              <a:t>Has the author used invalid or incorrect logic?</a:t>
            </a:r>
          </a:p>
          <a:p>
            <a:pPr marL="0" indent="0">
              <a:buNone/>
            </a:pPr>
            <a:r>
              <a:rPr lang="en-US" dirty="0">
                <a:latin typeface="Times New Roman" pitchFamily="18" charset="0"/>
                <a:cs typeface="Times New Roman" pitchFamily="18" charset="0"/>
              </a:rPr>
              <a:t>Is she relying on incorrect premises-</a:t>
            </a:r>
            <a:r>
              <a:rPr lang="ru-RU" dirty="0">
                <a:latin typeface="Times New Roman" pitchFamily="18" charset="0"/>
                <a:cs typeface="Times New Roman" pitchFamily="18" charset="0"/>
              </a:rPr>
              <a:t>предпосылки</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What broad, unexamined </a:t>
            </a:r>
            <a:r>
              <a:rPr lang="en-US" b="1" dirty="0">
                <a:latin typeface="Times New Roman" pitchFamily="18" charset="0"/>
                <a:cs typeface="Times New Roman" pitchFamily="18" charset="0"/>
              </a:rPr>
              <a:t>assumptions</a:t>
            </a:r>
            <a:r>
              <a:rPr lang="ru-RU" b="1" dirty="0">
                <a:latin typeface="Times New Roman" pitchFamily="18" charset="0"/>
                <a:cs typeface="Times New Roman" pitchFamily="18" charset="0"/>
              </a:rPr>
              <a:t>-предположение, допущение</a:t>
            </a:r>
            <a:r>
              <a:rPr lang="en-US" dirty="0">
                <a:latin typeface="Times New Roman" pitchFamily="18" charset="0"/>
                <a:cs typeface="Times New Roman" pitchFamily="18" charset="0"/>
              </a:rPr>
              <a:t> seem </a:t>
            </a:r>
            <a:r>
              <a:rPr lang="en-US" b="1" dirty="0">
                <a:latin typeface="Times New Roman" pitchFamily="18" charset="0"/>
                <a:cs typeface="Times New Roman" pitchFamily="18" charset="0"/>
              </a:rPr>
              <a:t>to underlay</a:t>
            </a:r>
            <a:r>
              <a:rPr lang="ru-RU" b="1" dirty="0">
                <a:latin typeface="Times New Roman" pitchFamily="18" charset="0"/>
                <a:cs typeface="Times New Roman" pitchFamily="18" charset="0"/>
              </a:rPr>
              <a:t>-лежат в основе</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the author's argument?</a:t>
            </a:r>
          </a:p>
          <a:p>
            <a:pPr marL="0" indent="0">
              <a:buNone/>
            </a:pPr>
            <a:r>
              <a:rPr lang="en-US" dirty="0">
                <a:latin typeface="Times New Roman" pitchFamily="18" charset="0"/>
                <a:cs typeface="Times New Roman" pitchFamily="18" charset="0"/>
              </a:rPr>
              <a:t>Are these correct?</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927132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700" dirty="0">
                <a:solidFill>
                  <a:prstClr val="black"/>
                </a:solidFill>
                <a:latin typeface="Times New Roman" pitchFamily="18" charset="0"/>
                <a:ea typeface="+mn-ea"/>
                <a:cs typeface="Times New Roman" pitchFamily="18" charset="0"/>
              </a:rPr>
              <a:t>There are two kinds of logic you must consider:</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latin typeface="Times New Roman" pitchFamily="18" charset="0"/>
                <a:cs typeface="Times New Roman" pitchFamily="18" charset="0"/>
              </a:rPr>
              <a:t>Note here that none of these questions ask if you like the argument or its conclusion. This part of the evaluation process asks you not for your opinion, but to evaluate the logic of the argument. There are two kinds of logic you must consider:</a:t>
            </a:r>
          </a:p>
          <a:p>
            <a:pPr marL="0" indent="0">
              <a:buNone/>
            </a:pPr>
            <a:r>
              <a:rPr lang="en-US" b="1" dirty="0">
                <a:latin typeface="Times New Roman" pitchFamily="18" charset="0"/>
                <a:cs typeface="Times New Roman" pitchFamily="18" charset="0"/>
              </a:rPr>
              <a:t>Internal Logic </a:t>
            </a:r>
            <a:r>
              <a:rPr lang="en-US" dirty="0">
                <a:latin typeface="Times New Roman" pitchFamily="18" charset="0"/>
                <a:cs typeface="Times New Roman" pitchFamily="18" charset="0"/>
              </a:rPr>
              <a:t>is the way authors make their cases, given the </a:t>
            </a:r>
            <a:r>
              <a:rPr lang="en-US" b="1" dirty="0">
                <a:latin typeface="Times New Roman" pitchFamily="18" charset="0"/>
                <a:cs typeface="Times New Roman" pitchFamily="18" charset="0"/>
              </a:rPr>
              <a:t>initial</a:t>
            </a:r>
            <a:r>
              <a:rPr lang="ru-RU" b="1" dirty="0">
                <a:latin typeface="Times New Roman" pitchFamily="18" charset="0"/>
                <a:cs typeface="Times New Roman" pitchFamily="18" charset="0"/>
              </a:rPr>
              <a:t>-исходные</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assumptions, </a:t>
            </a:r>
            <a:r>
              <a:rPr lang="en-US" b="1" dirty="0">
                <a:latin typeface="Times New Roman" pitchFamily="18" charset="0"/>
                <a:cs typeface="Times New Roman" pitchFamily="18" charset="0"/>
              </a:rPr>
              <a:t>concerns</a:t>
            </a:r>
            <a:r>
              <a:rPr lang="ru-RU" b="1" dirty="0">
                <a:latin typeface="Times New Roman" pitchFamily="18" charset="0"/>
                <a:cs typeface="Times New Roman" pitchFamily="18" charset="0"/>
              </a:rPr>
              <a:t>-проблемы</a:t>
            </a:r>
            <a:r>
              <a:rPr lang="en-US" b="1" dirty="0">
                <a:latin typeface="Times New Roman" pitchFamily="18" charset="0"/>
                <a:cs typeface="Times New Roman" pitchFamily="18" charset="0"/>
              </a:rPr>
              <a:t>,</a:t>
            </a:r>
            <a:r>
              <a:rPr lang="en-US" dirty="0">
                <a:latin typeface="Times New Roman" pitchFamily="18" charset="0"/>
                <a:cs typeface="Times New Roman" pitchFamily="18" charset="0"/>
              </a:rPr>
              <a:t> and definitions </a:t>
            </a:r>
            <a:r>
              <a:rPr lang="en-US" b="1" dirty="0">
                <a:latin typeface="Times New Roman" pitchFamily="18" charset="0"/>
                <a:cs typeface="Times New Roman" pitchFamily="18" charset="0"/>
              </a:rPr>
              <a:t>set forth </a:t>
            </a:r>
            <a:r>
              <a:rPr lang="ru-RU" b="1" dirty="0">
                <a:latin typeface="Times New Roman" pitchFamily="18" charset="0"/>
                <a:cs typeface="Times New Roman" pitchFamily="18" charset="0"/>
              </a:rPr>
              <a:t>–изложенные </a:t>
            </a:r>
            <a:r>
              <a:rPr lang="en-US" dirty="0">
                <a:latin typeface="Times New Roman" pitchFamily="18" charset="0"/>
                <a:cs typeface="Times New Roman" pitchFamily="18" charset="0"/>
              </a:rPr>
              <a:t>in the essay or book. In other words, assuming that their concern is a sound one, does the argument make sense?</a:t>
            </a:r>
          </a:p>
          <a:p>
            <a:pPr marL="0" indent="0">
              <a:buNone/>
            </a:pPr>
            <a:r>
              <a:rPr lang="en-US" b="1" dirty="0">
                <a:latin typeface="Times New Roman" pitchFamily="18" charset="0"/>
                <a:cs typeface="Times New Roman" pitchFamily="18" charset="0"/>
              </a:rPr>
              <a:t>Holistic logic </a:t>
            </a:r>
            <a:r>
              <a:rPr lang="en-US" dirty="0">
                <a:latin typeface="Times New Roman" pitchFamily="18" charset="0"/>
                <a:cs typeface="Times New Roman" pitchFamily="18" charset="0"/>
              </a:rPr>
              <a:t>regards the piece as a whole. Are the initial assumptions correct? Is the author asking the </a:t>
            </a:r>
            <a:r>
              <a:rPr lang="en-US" b="1" dirty="0">
                <a:latin typeface="Times New Roman" pitchFamily="18" charset="0"/>
                <a:cs typeface="Times New Roman" pitchFamily="18" charset="0"/>
              </a:rPr>
              <a:t>proper</a:t>
            </a:r>
            <a:r>
              <a:rPr lang="en-US" dirty="0">
                <a:latin typeface="Times New Roman" pitchFamily="18" charset="0"/>
                <a:cs typeface="Times New Roman" pitchFamily="18" charset="0"/>
              </a:rPr>
              <a:t> </a:t>
            </a:r>
            <a:r>
              <a:rPr lang="ru-RU" b="1" dirty="0">
                <a:latin typeface="Times New Roman" pitchFamily="18" charset="0"/>
                <a:cs typeface="Times New Roman" pitchFamily="18" charset="0"/>
              </a:rPr>
              <a:t>подходящие</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questions? Has the author framed the problem correctly?</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1892566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Motives:</a:t>
            </a:r>
            <a:br>
              <a:rPr lang="en-US" dirty="0"/>
            </a:br>
            <a:endParaRPr lang="ru-RU" dirty="0"/>
          </a:p>
        </p:txBody>
      </p:sp>
      <p:sp>
        <p:nvSpPr>
          <p:cNvPr id="3" name="Объект 2"/>
          <p:cNvSpPr>
            <a:spLocks noGrp="1"/>
          </p:cNvSpPr>
          <p:nvPr>
            <p:ph idx="1"/>
          </p:nvPr>
        </p:nvSpPr>
        <p:spPr/>
        <p:txBody>
          <a:bodyPr>
            <a:normAutofit fontScale="70000" lnSpcReduction="20000"/>
          </a:bodyPr>
          <a:lstStyle/>
          <a:p>
            <a:pPr marL="0" indent="0">
              <a:buNone/>
            </a:pPr>
            <a:r>
              <a:rPr lang="en-US" dirty="0">
                <a:latin typeface="Times New Roman" pitchFamily="18" charset="0"/>
                <a:cs typeface="Times New Roman" pitchFamily="18" charset="0"/>
              </a:rPr>
              <a:t>Why might the author have written this work?</a:t>
            </a:r>
          </a:p>
          <a:p>
            <a:pPr marL="0" indent="0">
              <a:buNone/>
            </a:pPr>
            <a:r>
              <a:rPr lang="en-US" dirty="0">
                <a:latin typeface="Times New Roman" pitchFamily="18" charset="0"/>
                <a:cs typeface="Times New Roman" pitchFamily="18" charset="0"/>
              </a:rPr>
              <a:t>This is a difficult question, and often requires outside information, such as information on how other historians were writing about the topic. Don't let the absence of that information keep you from using your historical imagination. Even if you don't have the information you wish you had, you can still ask yourself, "Why would the author argue this?" Many times, arguments in older works of history seem </a:t>
            </a:r>
            <a:r>
              <a:rPr lang="en-US" b="1" dirty="0">
                <a:latin typeface="Times New Roman" pitchFamily="18" charset="0"/>
                <a:cs typeface="Times New Roman" pitchFamily="18" charset="0"/>
              </a:rPr>
              <a:t>ludicrous</a:t>
            </a:r>
            <a:r>
              <a:rPr lang="ru-RU" b="1" dirty="0">
                <a:latin typeface="Times New Roman" pitchFamily="18" charset="0"/>
                <a:cs typeface="Times New Roman" pitchFamily="18" charset="0"/>
              </a:rPr>
              <a:t>-нелепый</a:t>
            </a:r>
            <a:r>
              <a:rPr lang="en-US" b="1" dirty="0">
                <a:latin typeface="Times New Roman" pitchFamily="18" charset="0"/>
                <a:cs typeface="Times New Roman" pitchFamily="18" charset="0"/>
              </a:rPr>
              <a:t> or silly</a:t>
            </a:r>
            <a:r>
              <a:rPr lang="ru-RU" b="1" dirty="0">
                <a:latin typeface="Times New Roman" pitchFamily="18" charset="0"/>
                <a:cs typeface="Times New Roman" pitchFamily="18" charset="0"/>
              </a:rPr>
              <a:t>-глупый, простой</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to us today. When we learn more about the context in which those arguments were made, however, they start to make more sense. Things like political events and movements, an author's ideological bents or biases, or an author's relationship to existing political and cultural institutions often have an impact on the way history is written. On the other hand, the struggle to achieve complete objectivity also affects the ways people have written history. It is only appropriate, then, that such considerations should inform your reading.</a:t>
            </a:r>
          </a:p>
          <a:p>
            <a:endParaRPr lang="ru-RU" dirty="0"/>
          </a:p>
        </p:txBody>
      </p:sp>
    </p:spTree>
    <p:extLst>
      <p:ext uri="{BB962C8B-B14F-4D97-AF65-F5344CB8AC3E}">
        <p14:creationId xmlns:p14="http://schemas.microsoft.com/office/powerpoint/2010/main" val="36242867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Primaries:</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Read the footnotes, especially when you come across a particularly interesting or controversial passage. Make sure you can answer the following questions:</a:t>
            </a:r>
          </a:p>
          <a:p>
            <a:pPr marL="0" indent="0">
              <a:buNone/>
            </a:pPr>
            <a:r>
              <a:rPr lang="en-US" dirty="0"/>
              <a:t>What primary sources has the historian used to support her argument?</a:t>
            </a:r>
          </a:p>
          <a:p>
            <a:pPr marL="0" indent="0">
              <a:buNone/>
            </a:pPr>
            <a:r>
              <a:rPr lang="en-US" dirty="0"/>
              <a:t>Has she used them well?</a:t>
            </a:r>
          </a:p>
          <a:p>
            <a:pPr marL="0" indent="0">
              <a:buNone/>
            </a:pPr>
            <a:r>
              <a:rPr lang="en-US" dirty="0"/>
              <a:t>What pitfalls </a:t>
            </a:r>
            <a:r>
              <a:rPr lang="ru-RU" dirty="0"/>
              <a:t>–ловушки </a:t>
            </a:r>
            <a:r>
              <a:rPr lang="en-US" dirty="0"/>
              <a:t>may befall</a:t>
            </a:r>
            <a:r>
              <a:rPr lang="ru-RU" dirty="0"/>
              <a:t>-случаются</a:t>
            </a:r>
            <a:r>
              <a:rPr lang="en-US" dirty="0"/>
              <a:t> the historians who uses these sources?</a:t>
            </a:r>
          </a:p>
          <a:p>
            <a:pPr marL="0" indent="0">
              <a:buNone/>
            </a:pPr>
            <a:r>
              <a:rPr lang="en-US" dirty="0"/>
              <a:t>How does her use of these kinds of sources influence the kinds of arguments she can make?</a:t>
            </a:r>
          </a:p>
          <a:p>
            <a:pPr marL="0" indent="0">
              <a:buNone/>
            </a:pPr>
            <a:r>
              <a:rPr lang="en-US" dirty="0"/>
              <a:t>What other sources might she have employed?</a:t>
            </a:r>
          </a:p>
          <a:p>
            <a:pPr marL="0" indent="0">
              <a:buNone/>
            </a:pPr>
            <a:endParaRPr lang="ru-RU" dirty="0"/>
          </a:p>
        </p:txBody>
      </p:sp>
    </p:spTree>
    <p:extLst>
      <p:ext uri="{BB962C8B-B14F-4D97-AF65-F5344CB8AC3E}">
        <p14:creationId xmlns:p14="http://schemas.microsoft.com/office/powerpoint/2010/main" val="22820282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l"/>
            <a:r>
              <a:rPr lang="en-US" sz="2800" dirty="0" err="1">
                <a:latin typeface="Times New Roman" pitchFamily="18" charset="0"/>
                <a:cs typeface="Times New Roman" pitchFamily="18" charset="0"/>
              </a:rPr>
              <a:t>Gentes</a:t>
            </a:r>
            <a:r>
              <a:rPr lang="en-US" sz="2800" dirty="0">
                <a:latin typeface="Times New Roman" pitchFamily="18" charset="0"/>
                <a:cs typeface="Times New Roman" pitchFamily="18" charset="0"/>
              </a:rPr>
              <a:t>, A. A. (2003) Sakhalin's women: The convergence of sexuality and penology in late imperial Russia. </a:t>
            </a:r>
            <a:r>
              <a:rPr lang="en-US" sz="2800" dirty="0" err="1">
                <a:latin typeface="Times New Roman" pitchFamily="18" charset="0"/>
                <a:cs typeface="Times New Roman" pitchFamily="18" charset="0"/>
              </a:rPr>
              <a:t>Ab</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Imperio</a:t>
            </a:r>
            <a:r>
              <a:rPr lang="en-US" sz="2800" dirty="0">
                <a:latin typeface="Times New Roman" pitchFamily="18" charset="0"/>
                <a:cs typeface="Times New Roman" pitchFamily="18" charset="0"/>
              </a:rPr>
              <a:t>, 2 2/2003: 115-137.</a:t>
            </a: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7500" lnSpcReduction="20000"/>
          </a:bodyPr>
          <a:lstStyle/>
          <a:p>
            <a:endParaRPr lang="en-US" dirty="0"/>
          </a:p>
          <a:p>
            <a:pPr marL="0" indent="0">
              <a:buNone/>
            </a:pPr>
            <a:r>
              <a:rPr lang="en-US" dirty="0"/>
              <a:t>ABSTRACT</a:t>
            </a:r>
            <a:endParaRPr lang="ru-RU" dirty="0"/>
          </a:p>
          <a:p>
            <a:pPr marL="0" indent="0">
              <a:buNone/>
            </a:pPr>
            <a:r>
              <a:rPr lang="en-US" dirty="0"/>
              <a:t>For decades in the late 19th century, the Russian imperial government used female prisoners and female relatives of male criminals to support the Russian colonies on the island of Sakhalin. Analysis of archival documents and personal narratives from perspectives that include contemporary gender and feminist theories demonstrates the correlation between penology and sexuality in the region. Mechanisms of social self-organization that formed in the area managed to overcome obstacles such as geographical location, legal status, and gender to turn a powerless group of local residents into influential actors at the local level.</a:t>
            </a:r>
          </a:p>
          <a:p>
            <a:endParaRPr lang="ru-RU" dirty="0"/>
          </a:p>
        </p:txBody>
      </p:sp>
    </p:spTree>
    <p:extLst>
      <p:ext uri="{BB962C8B-B14F-4D97-AF65-F5344CB8AC3E}">
        <p14:creationId xmlns:p14="http://schemas.microsoft.com/office/powerpoint/2010/main" val="2736222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source could fall into either one of these categories</a:t>
            </a:r>
            <a:endParaRPr lang="ru-RU" dirty="0"/>
          </a:p>
        </p:txBody>
      </p:sp>
      <p:sp>
        <p:nvSpPr>
          <p:cNvPr id="3" name="Объект 2"/>
          <p:cNvSpPr>
            <a:spLocks noGrp="1"/>
          </p:cNvSpPr>
          <p:nvPr>
            <p:ph idx="1"/>
          </p:nvPr>
        </p:nvSpPr>
        <p:spPr/>
        <p:txBody>
          <a:bodyPr>
            <a:normAutofit fontScale="92500" lnSpcReduction="10000"/>
          </a:bodyPr>
          <a:lstStyle/>
          <a:p>
            <a:endParaRPr lang="en-US" dirty="0"/>
          </a:p>
          <a:p>
            <a:pPr marL="0" indent="0">
              <a:buNone/>
            </a:pPr>
            <a:r>
              <a:rPr lang="en-US" dirty="0"/>
              <a:t>There are some cases where a source could fall into either one of these categories, depending on how you plan to use it.</a:t>
            </a:r>
          </a:p>
          <a:p>
            <a:r>
              <a:rPr lang="en-US" dirty="0"/>
              <a:t>Example: Sir Lewis </a:t>
            </a:r>
            <a:r>
              <a:rPr lang="en-US" dirty="0" err="1"/>
              <a:t>Namier’s</a:t>
            </a:r>
            <a:r>
              <a:rPr lang="en-US" dirty="0"/>
              <a:t> Revolution of the Intellectuals (1964) might serve as a secondary source about the European revolutions of 1848. It could just as easily provide primary source material for an investigation on European ideas about nationalism in the wake of WWII.</a:t>
            </a:r>
          </a:p>
        </p:txBody>
      </p:sp>
    </p:spTree>
    <p:extLst>
      <p:ext uri="{BB962C8B-B14F-4D97-AF65-F5344CB8AC3E}">
        <p14:creationId xmlns:p14="http://schemas.microsoft.com/office/powerpoint/2010/main" val="4260970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b="1" dirty="0">
                <a:latin typeface="Times New Roman" pitchFamily="18" charset="0"/>
                <a:cs typeface="Times New Roman" pitchFamily="18" charset="0"/>
              </a:rPr>
              <a:t>the distinction between theme and thesis</a:t>
            </a:r>
          </a:p>
          <a:p>
            <a:pPr marL="0" indent="0">
              <a:buNone/>
            </a:pPr>
            <a:r>
              <a:rPr lang="en-US" dirty="0">
                <a:latin typeface="Times New Roman" pitchFamily="18" charset="0"/>
                <a:cs typeface="Times New Roman" pitchFamily="18" charset="0"/>
              </a:rPr>
              <a:t>In reading a work of history (a secondary source), the place to begin is to seek out the author's main points--to find out </a:t>
            </a:r>
            <a:r>
              <a:rPr lang="en-US" b="1" dirty="0">
                <a:latin typeface="Times New Roman" pitchFamily="18" charset="0"/>
                <a:cs typeface="Times New Roman" pitchFamily="18" charset="0"/>
              </a:rPr>
              <a:t>what she is trying to tell you</a:t>
            </a:r>
            <a:r>
              <a:rPr lang="en-US" dirty="0">
                <a:latin typeface="Times New Roman" pitchFamily="18" charset="0"/>
                <a:cs typeface="Times New Roman" pitchFamily="18" charset="0"/>
              </a:rPr>
              <a:t>. Only when you understand what it is she wants to convince you, you can begin to ask critical questions about the book or article. Basic to this task is the distinction between theme and thesis (plural, theses). Essentially </a:t>
            </a:r>
            <a:r>
              <a:rPr lang="en-US" b="1" dirty="0">
                <a:latin typeface="Times New Roman" pitchFamily="18" charset="0"/>
                <a:cs typeface="Times New Roman" pitchFamily="18" charset="0"/>
              </a:rPr>
              <a:t>the theme </a:t>
            </a:r>
            <a:r>
              <a:rPr lang="en-US" dirty="0">
                <a:latin typeface="Times New Roman" pitchFamily="18" charset="0"/>
                <a:cs typeface="Times New Roman" pitchFamily="18" charset="0"/>
              </a:rPr>
              <a:t>is what the book or article is about; </a:t>
            </a:r>
            <a:r>
              <a:rPr lang="en-US" b="1" dirty="0">
                <a:latin typeface="Times New Roman" pitchFamily="18" charset="0"/>
                <a:cs typeface="Times New Roman" pitchFamily="18" charset="0"/>
              </a:rPr>
              <a:t>the thesis </a:t>
            </a:r>
            <a:r>
              <a:rPr lang="en-US" dirty="0">
                <a:latin typeface="Times New Roman" pitchFamily="18" charset="0"/>
                <a:cs typeface="Times New Roman" pitchFamily="18" charset="0"/>
              </a:rPr>
              <a:t>is what it attempts to prove.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604294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lstStyle/>
          <a:p>
            <a:pPr marL="0" indent="0">
              <a:buNone/>
            </a:pPr>
            <a:r>
              <a:rPr lang="en-US" dirty="0">
                <a:latin typeface="Times New Roman" pitchFamily="18" charset="0"/>
                <a:cs typeface="Times New Roman" pitchFamily="18" charset="0"/>
              </a:rPr>
              <a:t>All books have a theme, or topic; good ones have both a theme and a thesis (or, in fact, several theses with one or two dominant ones which run through the entire work). A thesis is often quite simple and direct, not necessarily an extremely subtle or brilliantly new idea. But it is an idea which needs explanation and defense before you, the reader, can be expected to agree to it.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84718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a:bodyPr>
          <a:lstStyle/>
          <a:p>
            <a:pPr marL="0" indent="0">
              <a:buNone/>
            </a:pPr>
            <a:r>
              <a:rPr lang="en-US" b="1" dirty="0"/>
              <a:t>The main theses of a work </a:t>
            </a:r>
            <a:r>
              <a:rPr lang="en-US" dirty="0"/>
              <a:t>are usually to be found stated clearly in the introductory chapter and the final chapter. In a chapter or essay, they will usually appear at the beginning and near the conclusion. So these are the parts to read first. </a:t>
            </a:r>
            <a:endParaRPr lang="ru-RU" dirty="0"/>
          </a:p>
        </p:txBody>
      </p:sp>
    </p:spTree>
    <p:extLst>
      <p:ext uri="{BB962C8B-B14F-4D97-AF65-F5344CB8AC3E}">
        <p14:creationId xmlns:p14="http://schemas.microsoft.com/office/powerpoint/2010/main" val="100258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Autofit/>
          </a:bodyPr>
          <a:lstStyle/>
          <a:p>
            <a:pPr marL="0" lvl="0" indent="0" algn="just">
              <a:buNone/>
            </a:pPr>
            <a:r>
              <a:rPr lang="en-US" sz="2400" dirty="0">
                <a:solidFill>
                  <a:prstClr val="black"/>
                </a:solidFill>
                <a:latin typeface="Times New Roman" pitchFamily="18" charset="0"/>
                <a:cs typeface="Times New Roman" pitchFamily="18" charset="0"/>
              </a:rPr>
              <a:t>You probably don't need to read each page consecutively, from page 1 to page 488. Instead, rapidly read through the preface, introduction, and conclusion. Also, look over the table of contents, bibliography, and footnotes. Rather quickly you ought to be able to get a sense of the scope of the book or essay and of its central points or theses. Similarly, glance over each chapter before reading it more carefully. Generally you will find that the details of the argument, the examples, the dates and names, stick with you much more easily when you understand their place in the over-all argument which the work is making.</a:t>
            </a:r>
            <a:endParaRPr lang="ru-RU" sz="2400" dirty="0">
              <a:solidFill>
                <a:prstClr val="black"/>
              </a:solidFill>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955705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Some Suggestions on Critically Evaluating Your Reading in History</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b="1" dirty="0">
                <a:latin typeface="Times New Roman" pitchFamily="18" charset="0"/>
                <a:cs typeface="Times New Roman" pitchFamily="18" charset="0"/>
              </a:rPr>
              <a:t>rely on a distinction between fact and interpretation</a:t>
            </a:r>
          </a:p>
          <a:p>
            <a:pPr marL="0" indent="0">
              <a:buNone/>
            </a:pPr>
            <a:r>
              <a:rPr lang="en-US" dirty="0">
                <a:latin typeface="Times New Roman" pitchFamily="18" charset="0"/>
                <a:cs typeface="Times New Roman" pitchFamily="18" charset="0"/>
              </a:rPr>
              <a:t>If a history book is reasonably clearly laid out, you ought to be able to read and evaluate it in a couple of hours or so. Try it--test yourself! Give yourself, say, 45 minutes to look over a history book, after which you will write a page describing the main points of the book. This won't work with a textbook, which is too big and compressed and will probably have to be read more slowly--but you could do it with each chapter of a textbook.</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378434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10341</TotalTime>
  <Words>3993</Words>
  <Application>Microsoft Office PowerPoint</Application>
  <PresentationFormat>Экран (4:3)</PresentationFormat>
  <Paragraphs>159</Paragraphs>
  <Slides>39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39</vt:i4>
      </vt:variant>
    </vt:vector>
  </HeadingPairs>
  <TitlesOfParts>
    <vt:vector size="43" baseType="lpstr">
      <vt:lpstr>Arial</vt:lpstr>
      <vt:lpstr>Calibri</vt:lpstr>
      <vt:lpstr>Times New Roman</vt:lpstr>
      <vt:lpstr>Office Theme</vt:lpstr>
      <vt:lpstr>Lecture 6</vt:lpstr>
      <vt:lpstr>Plan</vt:lpstr>
      <vt:lpstr>Some Suggestions on Critically Evaluating Your Reading in History</vt:lpstr>
      <vt:lpstr>a source could fall into either one of these categories</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vt:lpstr>
      <vt:lpstr>rely on a distinction between fact and interpretation </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vt:lpstr>
      <vt:lpstr>Some Suggestions on Critically Evaluating Your Reading in History the fact and interpretation</vt:lpstr>
      <vt:lpstr>Some Suggestions on Critically Evaluating Your Reading in History</vt:lpstr>
      <vt:lpstr>Some Suggestions on Critically Evaluating Your Reading in History</vt:lpstr>
      <vt:lpstr>Bearing in mind that these questions often will not work, you might find the following helpful some of the time: </vt:lpstr>
      <vt:lpstr>Bearing in mind that these questions often will not work, you might find the following helpful some of the time: </vt:lpstr>
      <vt:lpstr>Historians debate issues of interpretation</vt:lpstr>
      <vt:lpstr>Historians debate issues of interpretation</vt:lpstr>
      <vt:lpstr>Some Suggestions on Critically Evaluating Your Reading in History</vt:lpstr>
      <vt:lpstr>How to Read a Secondary Source: practical guide it is a skill!!</vt:lpstr>
      <vt:lpstr>How to Read a Book </vt:lpstr>
      <vt:lpstr>How to Read a Book </vt:lpstr>
      <vt:lpstr>How to Read a Book </vt:lpstr>
      <vt:lpstr>Record your thoughts about the reading rather than simply the details and contents of the text.</vt:lpstr>
      <vt:lpstr>A technique for reading a book which complements the steps above is to answer a series of questions about your reading. </vt:lpstr>
      <vt:lpstr>A technique for reading a book which complements the steps above is to answer a series of questions about your reading. </vt:lpstr>
      <vt:lpstr>Natalie Koch (2010): The monumental and the miniature: imagining ‘modernity’ in Astana, Social &amp; Cultural Geography, 11:8, 769-787</vt:lpstr>
      <vt:lpstr>Natalie Koch (2010): The monumental and the miniature: imagining ‘modernity’ in Astana, Social &amp; Cultural Geography, 11:8, 769-787</vt:lpstr>
      <vt:lpstr>Natalie Koch (2010): The monumental and the miniature: imagining ‘modernity’ in  Astana, Social &amp; Cultural Geography, 11:8, 769-787</vt:lpstr>
      <vt:lpstr>Argument: </vt:lpstr>
      <vt:lpstr>There are two kinds of logic you must consider:</vt:lpstr>
      <vt:lpstr>Motives: </vt:lpstr>
      <vt:lpstr>Primaries: </vt:lpstr>
      <vt:lpstr>Gentes, A. A. (2003) Sakhalin's women: The convergence of sexuality and penology in late imperial Russia. Ab Imperio, 2 2/2003: 115-137.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Zhanat</dc:creator>
  <cp:lastModifiedBy>Zhanna HP</cp:lastModifiedBy>
  <cp:revision>34</cp:revision>
  <dcterms:created xsi:type="dcterms:W3CDTF">2013-10-16T04:30:56Z</dcterms:created>
  <dcterms:modified xsi:type="dcterms:W3CDTF">2024-09-19T13:33:32Z</dcterms:modified>
</cp:coreProperties>
</file>